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1" r:id="rId4"/>
    <p:sldId id="258" r:id="rId5"/>
    <p:sldId id="275" r:id="rId6"/>
    <p:sldId id="259" r:id="rId7"/>
    <p:sldId id="273" r:id="rId8"/>
    <p:sldId id="274" r:id="rId9"/>
    <p:sldId id="261" r:id="rId10"/>
    <p:sldId id="278" r:id="rId11"/>
    <p:sldId id="279" r:id="rId12"/>
    <p:sldId id="262" r:id="rId13"/>
    <p:sldId id="277" r:id="rId14"/>
    <p:sldId id="263" r:id="rId15"/>
    <p:sldId id="265" r:id="rId16"/>
    <p:sldId id="266" r:id="rId17"/>
    <p:sldId id="264" r:id="rId18"/>
    <p:sldId id="267" r:id="rId19"/>
    <p:sldId id="270" r:id="rId20"/>
    <p:sldId id="268" r:id="rId21"/>
    <p:sldId id="269" r:id="rId22"/>
    <p:sldId id="280" r:id="rId23"/>
    <p:sldId id="282" r:id="rId24"/>
    <p:sldId id="281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4"/>
    <p:restoredTop sz="96296"/>
  </p:normalViewPr>
  <p:slideViewPr>
    <p:cSldViewPr snapToGrid="0">
      <p:cViewPr varScale="1">
        <p:scale>
          <a:sx n="124" d="100"/>
          <a:sy n="124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21902-A0B0-0C47-8BC0-64DD0F051EF7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FBD3F-FA16-BF4F-BCBB-44E3232C024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5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 And what it means to make an automatic drum music scoring system using sound and video is to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933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calculated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divided by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44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lets see closer to the table of the instrument low tom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from the left, table shows,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also when you see the section difference in all cases,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04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First from the drum performance video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we detect the onset timing of the instruments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then, we detect which percussion instrument is sounded by analyzing both video and sound.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and if the same instrument was detected as sounded on both video and sound, we plot that instrument as sounded on the drum score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267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there were multiple related works of drum recognition but</a:t>
            </a:r>
          </a:p>
          <a:p>
            <a:r>
              <a:rPr kumimoji="1" lang="en-US" altLang="ja-JP" dirty="0"/>
              <a:t>methods based on non-negative matrix factorization and</a:t>
            </a:r>
          </a:p>
          <a:p>
            <a:r>
              <a:rPr kumimoji="1" lang="en-US" altLang="ja-JP" dirty="0"/>
              <a:t>methods based on recurrent neural network are the representative.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080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now I am going to explain the overview of our proposed method.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Short time Fourier transform to analyze frequency by time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038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From now on </a:t>
            </a:r>
            <a:r>
              <a:rPr kumimoji="1" lang="en-US" altLang="ja-JP" dirty="0" err="1"/>
              <a:t>i</a:t>
            </a:r>
            <a:r>
              <a:rPr kumimoji="1" lang="en-US" altLang="ja-JP" dirty="0"/>
              <a:t> am going to explain our proposed method with more details.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49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For example, when the power spectrum looks like this on the onset timing, we can see that there is a frequency peak in about 270.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then we check the frequency peak of each instruments which we have previously investigated.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then we assume that the high tom has sounded on the onset timing because the high tom has a frequency peak in 269.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945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You can see that there are some noises on the image after binarization.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771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you can see that the image is denoised after using median filter, and also clearly see the marker on the drum stick which is shown in the red circle. 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092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is the final video after all the video analysis.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when the marker on the drum stick overlaps the area of the percussion instrument which is the blue circle, it is detected and shown with the red circle.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FBD3F-FA16-BF4F-BCBB-44E3232C024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37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7AB352-E856-701F-F063-C353F9984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C7260CD-04CE-28E9-A9C3-07766B3F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762773-DF89-7A7F-6E40-CE729A45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F680CF-5659-A9F3-3382-1A79C816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2030CC-C33A-1062-6197-3C1F4A95F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95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51CF98-3C9A-BF11-C6B3-014603D6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C4C24BF-F2DA-E315-F0EA-53947BD58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E00F325-F55E-94DB-58CD-445D31F5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E7E4FD-C4AE-4F40-5B37-A3B3019A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A04B33-662F-8273-E239-2B1ABB572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21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12714E8-BD56-3EC4-4F29-8C55DD968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7C73A3D-5254-F249-DDFE-AB9BDDD57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E1877A-EF69-9157-66A9-0DD10304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2AEA4F-19B1-12C9-BD10-3947B1E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4ABDEC-119D-8179-39DA-2C921BEC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410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EADF2A-A4CC-C938-99EE-DDBA9BEB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0F27B8-CDA6-D1F5-04FE-87B0A7CC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8DD018-CD93-735E-97B4-380D8B7C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2023/9/7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32A6E4-F5FB-D82D-286F-A376B4CC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ja-JP" dirty="0"/>
              <a:t>Recognition of Drum Music using Sound and Video</a:t>
            </a:r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F08AFA-795D-1B22-AAF1-B4E7D6F5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83E03F-B7B3-1B4E-86E8-9840FAD58758}" type="slidenum">
              <a:rPr lang="ja-JP" altLang="en-US" smtClean="0"/>
              <a:pPr/>
              <a:t>‹#›</a:t>
            </a:fld>
            <a:r>
              <a:rPr lang="en-US" altLang="ja-JP" dirty="0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5698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EE766F-AD9D-8F01-7BFF-4A1524FA8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6CAADB7-2187-CE8C-1BB1-AE05287CF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AC65BB-B0A4-CB45-7486-6A1CFB5A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342597-DB0F-B7C1-DB40-900815EE0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F8B9DD-95CC-2FAF-79D0-6ECEC012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409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87F10F-1519-0E7F-1608-04C8497F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1C3995-4E09-7310-08FC-54266BB9D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0E67AA-6152-DA7D-9775-0A83069CF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848D0E-BEC8-2729-D476-F342ED1C4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BBABD6F-7326-D5E9-0A0B-74607259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A1978C-06FD-AF95-DFA1-9153355A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95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4931BF-EEEC-D387-7617-242F4BA2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D2087B-B759-2C7A-0905-B954B648D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DABC1BB-112C-2FD0-866C-1A7504B82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27ECB4B-BA12-CA6A-38E6-E8392A3DA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01E74F8-DCD3-EEE3-DB07-39C5BF001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DF027C4-D626-43CF-48C5-EF21216F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7C7C005-052A-5001-591E-3AA17943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45BFCF3-5F4E-FFEF-452E-4BC2C15B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84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BC8907-31D0-2410-430D-5C3B881B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F0A4181-B8F0-DA63-D6C8-67E71AE8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DEF284-58A2-FB07-C099-59469A77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14C659-C0C6-E46E-0DAC-A2099105A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466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4FA4856-8E89-E38B-56A4-BAF1153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74F0CD7-A5BD-BE8A-87A8-B736867F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C815FD-D1A9-6BA7-5A3C-C6808F948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42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A2BAA8-C153-1DF1-72D2-6D9F108B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A5FD655-72AC-5F70-E06E-69210E4D7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617BB4-E2D8-D32F-0241-7468F1F9C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A760D07-1704-3E10-EFD1-FC35A089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F505580-E1BE-E7C9-62A7-44EF396AC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BE8084-9140-0036-F9D9-BED16CA7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88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801720-7A7C-FB16-2CC9-446DBC9D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E86327B-8540-2DE8-AB4C-C60F2931E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DA55F90-1612-0964-2CF7-EF25A63E1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FB1359-7E93-033F-CCAD-E38C5127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91D798-07FE-37EF-4F62-3DD993AE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D3A284-0C2B-F7B5-AA63-1094E857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78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8719392-34D7-9B65-092B-99EB49C9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E7F516-B76A-6D03-4D6C-466EC6E0D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17DCA-1956-8337-BA47-0BE505FFF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4E9184-4617-653D-9240-DF84E71B1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EAF6C2-AE5F-8186-F288-758722374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3E03F-B7B3-1B4E-86E8-9840FAD58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34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8DCF4E-EA28-EAE0-A3F3-9419FD6E8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Recognition </a:t>
            </a:r>
            <a:r>
              <a:rPr lang="en-US" altLang="ja-JP" dirty="0"/>
              <a:t>of Drum Music using Sound and Video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58C230E-6224-35D3-DE81-7A77220FE9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err="1"/>
              <a:t>Kwansei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Gakuin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Univercity</a:t>
            </a:r>
            <a:endParaRPr kumimoji="1" lang="en-US" altLang="ja-JP" dirty="0"/>
          </a:p>
          <a:p>
            <a:r>
              <a:rPr kumimoji="1" lang="en-US" altLang="ja-JP" dirty="0" err="1"/>
              <a:t>Kodai</a:t>
            </a:r>
            <a:r>
              <a:rPr kumimoji="1" lang="en-US" altLang="ja-JP" dirty="0"/>
              <a:t> Hara	</a:t>
            </a:r>
            <a:r>
              <a:rPr kumimoji="1" lang="en-US" altLang="ja-JP" dirty="0" err="1"/>
              <a:t>Hiroyoshi</a:t>
            </a:r>
            <a:r>
              <a:rPr kumimoji="1" lang="en-US" altLang="ja-JP" dirty="0"/>
              <a:t> Miwa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92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C7C334-2681-27AC-1A89-4F223E4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Video analysis(2/5)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05AFD1-EC56-CED9-7420-4FDCEC52C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2023/9/7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64A107-7052-0324-3E7C-1A5031E9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ja-JP"/>
              <a:t>Recognition of Drum Music using Sound and Video</a:t>
            </a:r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58B93C5F-346B-D5C1-A1AF-373BD56E664B}"/>
                  </a:ext>
                </a:extLst>
              </p:cNvPr>
              <p:cNvSpPr/>
              <p:nvPr/>
            </p:nvSpPr>
            <p:spPr>
              <a:xfrm>
                <a:off x="1101561" y="1334322"/>
                <a:ext cx="9939174" cy="1420446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dirty="0">
                    <a:solidFill>
                      <a:sysClr val="windowText" lastClr="000000"/>
                    </a:solidFill>
                  </a:rPr>
                  <a:t>Use median filter, which is a denoising method that outputs the middle pixel as the middle value when odd </a:t>
                </a:r>
                <a14:m>
                  <m:oMath xmlns:m="http://schemas.openxmlformats.org/officeDocument/2006/math">
                    <m:r>
                      <a:rPr kumimoji="1" lang="en-US" altLang="ja-JP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ja-JP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ja-JP" sz="2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ja-JP" sz="2800" dirty="0">
                    <a:solidFill>
                      <a:sysClr val="windowText" lastClr="000000"/>
                    </a:solidFill>
                  </a:rPr>
                  <a:t> pixels are sorted from smallest to largest</a:t>
                </a:r>
                <a:endParaRPr kumimoji="1" lang="ja-JP" alt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58B93C5F-346B-D5C1-A1AF-373BD56E6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561" y="1334322"/>
                <a:ext cx="9939174" cy="1420446"/>
              </a:xfrm>
              <a:prstGeom prst="rect">
                <a:avLst/>
              </a:prstGeom>
              <a:blipFill>
                <a:blip r:embed="rId2"/>
                <a:stretch>
                  <a:fillRect l="-1020" t="-3571" r="-128" b="-1071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ACC834-9919-CF52-B41B-B4727F275176}"/>
              </a:ext>
            </a:extLst>
          </p:cNvPr>
          <p:cNvSpPr/>
          <p:nvPr/>
        </p:nvSpPr>
        <p:spPr>
          <a:xfrm>
            <a:off x="1284030" y="2861268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1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9BE3758-FC1A-647F-5B18-9CF0AEB12135}"/>
              </a:ext>
            </a:extLst>
          </p:cNvPr>
          <p:cNvSpPr/>
          <p:nvPr/>
        </p:nvSpPr>
        <p:spPr>
          <a:xfrm>
            <a:off x="1967904" y="2861268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1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BD3C6CB-1A94-74FA-63B8-30B04696010E}"/>
              </a:ext>
            </a:extLst>
          </p:cNvPr>
          <p:cNvSpPr/>
          <p:nvPr/>
        </p:nvSpPr>
        <p:spPr>
          <a:xfrm>
            <a:off x="2651778" y="2861267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552769D-91C3-0FD0-2E10-0ABCCAAE98B4}"/>
              </a:ext>
            </a:extLst>
          </p:cNvPr>
          <p:cNvSpPr/>
          <p:nvPr/>
        </p:nvSpPr>
        <p:spPr>
          <a:xfrm>
            <a:off x="1284030" y="3482250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D9479A0-D59D-928F-F7D8-8FC45D6326C7}"/>
              </a:ext>
            </a:extLst>
          </p:cNvPr>
          <p:cNvSpPr/>
          <p:nvPr/>
        </p:nvSpPr>
        <p:spPr>
          <a:xfrm>
            <a:off x="1967904" y="3482250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1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C385DFC-43B1-6B6F-31A4-87F61BF7A67E}"/>
              </a:ext>
            </a:extLst>
          </p:cNvPr>
          <p:cNvSpPr/>
          <p:nvPr/>
        </p:nvSpPr>
        <p:spPr>
          <a:xfrm>
            <a:off x="2651778" y="3482249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1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EFC0DA6-EB33-9A1A-5EC9-495E4931C536}"/>
              </a:ext>
            </a:extLst>
          </p:cNvPr>
          <p:cNvSpPr/>
          <p:nvPr/>
        </p:nvSpPr>
        <p:spPr>
          <a:xfrm>
            <a:off x="1284030" y="4103232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D1B4BB2-2F1E-BAFE-8E7E-CCBB000A50CF}"/>
              </a:ext>
            </a:extLst>
          </p:cNvPr>
          <p:cNvSpPr/>
          <p:nvPr/>
        </p:nvSpPr>
        <p:spPr>
          <a:xfrm>
            <a:off x="1967904" y="4103232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D878ABE-8C6D-6868-0054-30DCB2D3E012}"/>
              </a:ext>
            </a:extLst>
          </p:cNvPr>
          <p:cNvSpPr/>
          <p:nvPr/>
        </p:nvSpPr>
        <p:spPr>
          <a:xfrm>
            <a:off x="2651778" y="4103231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7" name="屈折矢印 16">
            <a:extLst>
              <a:ext uri="{FF2B5EF4-FFF2-40B4-BE49-F238E27FC236}">
                <a16:creationId xmlns:a16="http://schemas.microsoft.com/office/drawing/2014/main" id="{B6AB8D23-A894-9B65-C37F-0C0787A8A3A5}"/>
              </a:ext>
            </a:extLst>
          </p:cNvPr>
          <p:cNvSpPr/>
          <p:nvPr/>
        </p:nvSpPr>
        <p:spPr>
          <a:xfrm rot="5400000">
            <a:off x="2237282" y="4931894"/>
            <a:ext cx="828990" cy="961591"/>
          </a:xfrm>
          <a:prstGeom prst="bentUpArrow">
            <a:avLst>
              <a:gd name="adj1" fmla="val 34756"/>
              <a:gd name="adj2" fmla="val 50000"/>
              <a:gd name="adj3" fmla="val 4803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0840F66-19F5-DE36-F060-6492405BF60B}"/>
              </a:ext>
            </a:extLst>
          </p:cNvPr>
          <p:cNvSpPr/>
          <p:nvPr/>
        </p:nvSpPr>
        <p:spPr>
          <a:xfrm>
            <a:off x="7438896" y="5102195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1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E6BFEE2-00B7-D54A-2445-406C35D75460}"/>
              </a:ext>
            </a:extLst>
          </p:cNvPr>
          <p:cNvSpPr/>
          <p:nvPr/>
        </p:nvSpPr>
        <p:spPr>
          <a:xfrm>
            <a:off x="3335652" y="5102196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5059C25-7AC8-E87B-982F-76AE3BC72AE6}"/>
              </a:ext>
            </a:extLst>
          </p:cNvPr>
          <p:cNvSpPr/>
          <p:nvPr/>
        </p:nvSpPr>
        <p:spPr>
          <a:xfrm>
            <a:off x="4019526" y="5102196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3279AEC-6D9A-BB22-3462-57E4224C3933}"/>
              </a:ext>
            </a:extLst>
          </p:cNvPr>
          <p:cNvSpPr/>
          <p:nvPr/>
        </p:nvSpPr>
        <p:spPr>
          <a:xfrm>
            <a:off x="4703400" y="5102196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25B57C2-41FB-09A9-0F1F-5B2A96BE58B2}"/>
              </a:ext>
            </a:extLst>
          </p:cNvPr>
          <p:cNvSpPr/>
          <p:nvPr/>
        </p:nvSpPr>
        <p:spPr>
          <a:xfrm>
            <a:off x="5387274" y="5102196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6E43897-2D61-48FD-734A-7CDC5A80F52C}"/>
              </a:ext>
            </a:extLst>
          </p:cNvPr>
          <p:cNvSpPr/>
          <p:nvPr/>
        </p:nvSpPr>
        <p:spPr>
          <a:xfrm>
            <a:off x="6755022" y="5102196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1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197594E0-A4E6-AFB5-7FB9-607F62F7F63E}"/>
              </a:ext>
            </a:extLst>
          </p:cNvPr>
          <p:cNvSpPr/>
          <p:nvPr/>
        </p:nvSpPr>
        <p:spPr>
          <a:xfrm>
            <a:off x="6071148" y="5102196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17CD780-AE5C-E5DB-3330-8A7916D4F231}"/>
              </a:ext>
            </a:extLst>
          </p:cNvPr>
          <p:cNvSpPr/>
          <p:nvPr/>
        </p:nvSpPr>
        <p:spPr>
          <a:xfrm>
            <a:off x="8122770" y="5102195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1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D5F805F-8A89-7DF5-6E9A-CD7B72A84685}"/>
              </a:ext>
            </a:extLst>
          </p:cNvPr>
          <p:cNvSpPr/>
          <p:nvPr/>
        </p:nvSpPr>
        <p:spPr>
          <a:xfrm>
            <a:off x="8806644" y="5108868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1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FC671F7-C9D7-5B0D-1401-59B9F41A7E5C}"/>
              </a:ext>
            </a:extLst>
          </p:cNvPr>
          <p:cNvSpPr/>
          <p:nvPr/>
        </p:nvSpPr>
        <p:spPr>
          <a:xfrm>
            <a:off x="6071148" y="3482249"/>
            <a:ext cx="683874" cy="62098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chemeClr val="tx1"/>
                </a:solidFill>
              </a:rPr>
              <a:t>0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8CB9AC62-01F1-8BA6-9A33-BF52F0FC861A}"/>
              </a:ext>
            </a:extLst>
          </p:cNvPr>
          <p:cNvCxnSpPr/>
          <p:nvPr/>
        </p:nvCxnSpPr>
        <p:spPr>
          <a:xfrm>
            <a:off x="3335652" y="2861267"/>
            <a:ext cx="2735496" cy="620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BB96B472-EFF5-CFA2-B646-CB3E92ED2204}"/>
              </a:ext>
            </a:extLst>
          </p:cNvPr>
          <p:cNvCxnSpPr>
            <a:cxnSpLocks/>
          </p:cNvCxnSpPr>
          <p:nvPr/>
        </p:nvCxnSpPr>
        <p:spPr>
          <a:xfrm flipV="1">
            <a:off x="3335652" y="4103230"/>
            <a:ext cx="2735496" cy="607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スライド番号プレースホルダー 29">
            <a:extLst>
              <a:ext uri="{FF2B5EF4-FFF2-40B4-BE49-F238E27FC236}">
                <a16:creationId xmlns:a16="http://schemas.microsoft.com/office/drawing/2014/main" id="{C672A9CA-893A-D103-DAFE-4921B534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9</a:t>
            </a:fld>
            <a:r>
              <a:rPr lang="en-US" altLang="ja-JP"/>
              <a:t>/17</a:t>
            </a:r>
            <a:endParaRPr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4684B62-D707-4F6D-4E19-A26AFD6BB258}"/>
              </a:ext>
            </a:extLst>
          </p:cNvPr>
          <p:cNvSpPr/>
          <p:nvPr/>
        </p:nvSpPr>
        <p:spPr>
          <a:xfrm>
            <a:off x="7518400" y="2997200"/>
            <a:ext cx="4175760" cy="17270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For example, if k=3, 3×3 pixels are chosen centered on every pixel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C16F4E-6F96-47C0-99E0-14AA806CDE74}"/>
              </a:ext>
            </a:extLst>
          </p:cNvPr>
          <p:cNvSpPr/>
          <p:nvPr/>
        </p:nvSpPr>
        <p:spPr>
          <a:xfrm>
            <a:off x="7518400" y="3002206"/>
            <a:ext cx="4175760" cy="17270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Then, all 9 pixels are sorted from smallest to largest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2DFC2AD5-B166-E372-1F31-3A9C9E9F8E63}"/>
              </a:ext>
            </a:extLst>
          </p:cNvPr>
          <p:cNvSpPr/>
          <p:nvPr/>
        </p:nvSpPr>
        <p:spPr>
          <a:xfrm>
            <a:off x="7518400" y="3003873"/>
            <a:ext cx="4175760" cy="172701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Lastly, the middle pixel of </a:t>
            </a:r>
            <a:r>
              <a:rPr lang="en-US" altLang="ja-JP" sz="2400" dirty="0">
                <a:solidFill>
                  <a:schemeClr val="tx1"/>
                </a:solidFill>
              </a:rPr>
              <a:t>the 3×3 square will change to the middle pixel when sorted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32" name="上矢印 31">
            <a:extLst>
              <a:ext uri="{FF2B5EF4-FFF2-40B4-BE49-F238E27FC236}">
                <a16:creationId xmlns:a16="http://schemas.microsoft.com/office/drawing/2014/main" id="{C94052AD-0447-6B8A-F2D7-C70A6C335342}"/>
              </a:ext>
            </a:extLst>
          </p:cNvPr>
          <p:cNvSpPr/>
          <p:nvPr/>
        </p:nvSpPr>
        <p:spPr>
          <a:xfrm>
            <a:off x="6242116" y="4263323"/>
            <a:ext cx="341937" cy="58447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59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" grpId="0" animBg="1"/>
      <p:bldP spid="6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E244C9-74C5-D026-3F99-E8381CA9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Video analysis(3/5)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E21AE0-8FCC-7EFA-4845-20188E7F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2023/9/7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82E5B6-7046-4FBA-91EB-7E065332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ja-JP"/>
              <a:t>Recognition of Drum Music using Sound and Video</a:t>
            </a:r>
            <a:endParaRPr lang="ja-JP" altLang="en-US"/>
          </a:p>
        </p:txBody>
      </p:sp>
      <p:pic>
        <p:nvPicPr>
          <p:cNvPr id="10" name="図 9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0F5219B-C4E8-B373-5989-5CA51DC3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28" y="2556933"/>
            <a:ext cx="5751927" cy="3235459"/>
          </a:xfrm>
          <a:prstGeom prst="rect">
            <a:avLst/>
          </a:prstGeom>
        </p:spPr>
      </p:pic>
      <p:pic>
        <p:nvPicPr>
          <p:cNvPr id="14" name="図 13" descr="夜に光っている星&#10;&#10;自動的に生成された説明">
            <a:extLst>
              <a:ext uri="{FF2B5EF4-FFF2-40B4-BE49-F238E27FC236}">
                <a16:creationId xmlns:a16="http://schemas.microsoft.com/office/drawing/2014/main" id="{36E3C9CB-F040-54DA-9B93-792FBE54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5" y="2556933"/>
            <a:ext cx="5751927" cy="323545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C5A6F97-B0FE-C81E-C67D-5788A05BF8BE}"/>
              </a:ext>
            </a:extLst>
          </p:cNvPr>
          <p:cNvSpPr txBox="1"/>
          <p:nvPr/>
        </p:nvSpPr>
        <p:spPr>
          <a:xfrm>
            <a:off x="559114" y="1968649"/>
            <a:ext cx="478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Before median filter</a:t>
            </a:r>
            <a:endParaRPr kumimoji="1" lang="ja-JP" altLang="en-US" sz="240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BDE98B7-DD76-9482-2D01-483B999E3EB9}"/>
              </a:ext>
            </a:extLst>
          </p:cNvPr>
          <p:cNvSpPr txBox="1"/>
          <p:nvPr/>
        </p:nvSpPr>
        <p:spPr>
          <a:xfrm>
            <a:off x="6851501" y="1968649"/>
            <a:ext cx="478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After</a:t>
            </a:r>
            <a:r>
              <a:rPr kumimoji="1" lang="en-US" altLang="ja-JP" sz="2400" dirty="0"/>
              <a:t> median filter</a:t>
            </a:r>
            <a:endParaRPr kumimoji="1" lang="ja-JP" altLang="en-US" sz="2400"/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CCA35392-DA13-A397-0872-48019696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10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48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409C6C-C07E-95E7-F128-FE5C12A9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Video analysis(4/5)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2EDC81-922F-7F29-53AB-994EA271D6F8}"/>
              </a:ext>
            </a:extLst>
          </p:cNvPr>
          <p:cNvSpPr/>
          <p:nvPr/>
        </p:nvSpPr>
        <p:spPr>
          <a:xfrm>
            <a:off x="1033626" y="1514475"/>
            <a:ext cx="9939174" cy="84296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ysClr val="windowText" lastClr="000000"/>
                </a:solidFill>
              </a:rPr>
              <a:t>Classify the instruments by checking the overlap of </a:t>
            </a:r>
          </a:p>
          <a:p>
            <a:pPr algn="ctr"/>
            <a:r>
              <a:rPr kumimoji="1" lang="en-US" altLang="ja-JP" sz="2800" dirty="0">
                <a:solidFill>
                  <a:sysClr val="windowText" lastClr="000000"/>
                </a:solidFill>
              </a:rPr>
              <a:t>marker and the area of the instruments</a:t>
            </a:r>
            <a:endParaRPr kumimoji="1" lang="ja-JP" altLang="en-US" sz="2800">
              <a:solidFill>
                <a:sysClr val="windowText" lastClr="000000"/>
              </a:solidFill>
            </a:endParaRPr>
          </a:p>
        </p:txBody>
      </p:sp>
      <p:pic>
        <p:nvPicPr>
          <p:cNvPr id="6" name="図 5" descr="屋内, 座る, テーブル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1D5F6B4D-EC32-6149-C7C4-DEDB1690B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7884"/>
            <a:ext cx="6122953" cy="344416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9D7F32-E32F-856F-DF8D-DB087D21D317}"/>
              </a:ext>
            </a:extLst>
          </p:cNvPr>
          <p:cNvSpPr txBox="1"/>
          <p:nvPr/>
        </p:nvSpPr>
        <p:spPr>
          <a:xfrm>
            <a:off x="6961153" y="2675791"/>
            <a:ext cx="5230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FF0000"/>
                </a:solidFill>
              </a:rPr>
              <a:t>Red circle</a:t>
            </a:r>
            <a:r>
              <a:rPr kumimoji="1" lang="en-US" altLang="ja-JP" sz="2400" dirty="0"/>
              <a:t>: Marker on the stick</a:t>
            </a:r>
          </a:p>
          <a:p>
            <a:r>
              <a:rPr lang="en-US" altLang="ja-JP" sz="2400" dirty="0">
                <a:solidFill>
                  <a:srgbClr val="0070C0"/>
                </a:solidFill>
              </a:rPr>
              <a:t>Blue circle</a:t>
            </a:r>
            <a:r>
              <a:rPr lang="en-US" altLang="ja-JP" sz="2400" dirty="0"/>
              <a:t>: Area of the instruments</a:t>
            </a:r>
            <a:endParaRPr kumimoji="1" lang="ja-JP" altLang="en-US" sz="2400"/>
          </a:p>
        </p:txBody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733CAC28-5AEB-0E4C-B211-4DC4DBCB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12" name="フッター プレースホルダー 11">
            <a:extLst>
              <a:ext uri="{FF2B5EF4-FFF2-40B4-BE49-F238E27FC236}">
                <a16:creationId xmlns:a16="http://schemas.microsoft.com/office/drawing/2014/main" id="{2EDC9C28-D915-9176-AD87-A0E04D22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86E57DE-4E20-3CE4-2028-569DB295633C}"/>
              </a:ext>
            </a:extLst>
          </p:cNvPr>
          <p:cNvSpPr/>
          <p:nvPr/>
        </p:nvSpPr>
        <p:spPr>
          <a:xfrm>
            <a:off x="7273989" y="3869580"/>
            <a:ext cx="4605174" cy="18896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ysClr val="windowText" lastClr="000000"/>
                </a:solidFill>
              </a:rPr>
              <a:t>If anything which has a color of the marker overlaps the area of the instrument, it is detected as the instrument was sounded.</a:t>
            </a:r>
            <a:endParaRPr kumimoji="1" lang="ja-JP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6" name="スライド番号プレースホルダー 15">
            <a:extLst>
              <a:ext uri="{FF2B5EF4-FFF2-40B4-BE49-F238E27FC236}">
                <a16:creationId xmlns:a16="http://schemas.microsoft.com/office/drawing/2014/main" id="{8AB2C3D7-008A-0E20-2EF3-99B36330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11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20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C918DD-127D-1A5F-ED0D-C0563756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Video analysis(5/5)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F1B07C-FE8E-5862-D936-2ABC2123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2023/9/7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B35409-5851-319A-CC90-0D20121E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ja-JP"/>
              <a:t>Recognition of Drum Music using Sound and Video</a:t>
            </a:r>
            <a:endParaRPr lang="ja-JP" altLang="en-US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4C2F3C40-DC86-5650-F117-9E31FF86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12</a:t>
            </a:fld>
            <a:r>
              <a:rPr lang="en-US" altLang="ja-JP"/>
              <a:t>/17</a:t>
            </a:r>
            <a:endParaRPr lang="ja-JP" altLang="en-US"/>
          </a:p>
        </p:txBody>
      </p:sp>
      <p:pic>
        <p:nvPicPr>
          <p:cNvPr id="3" name="図 2" descr="屋内, 座る, テーブル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475C85BB-A985-AE7D-4C23-E62814F5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574" y="1576499"/>
            <a:ext cx="7934851" cy="44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442F-07AE-5D76-B219-2D2AE55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evaluation(1/4)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2CAC94-9216-D0C0-E05E-C501C3CD7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" altLang="ja-JP" dirty="0"/>
              <a:t>Perform an original piece of music which includes 9 percussion instruments at 5 different BPM and evaluate using </a:t>
            </a:r>
            <a:br>
              <a:rPr kumimoji="1" lang="en" altLang="ja-JP" dirty="0"/>
            </a:br>
            <a:r>
              <a:rPr kumimoji="1" lang="en" altLang="ja-JP" dirty="0"/>
              <a:t>reproducibility, suitability ratio, and F-value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10C164C-B38C-2645-FA14-04B9B010F707}"/>
                  </a:ext>
                </a:extLst>
              </p:cNvPr>
              <p:cNvSpPr txBox="1"/>
              <p:nvPr/>
            </p:nvSpPr>
            <p:spPr>
              <a:xfrm>
                <a:off x="1456569" y="3429000"/>
                <a:ext cx="10080111" cy="6869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2400" b="1" dirty="0"/>
                  <a:t>Reproducibility</a:t>
                </a:r>
                <a:r>
                  <a:rPr kumimoji="1" lang="en-US" altLang="ja-JP" sz="24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" altLang="ja-JP" sz="2400"/>
                          <m:t>Number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of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correct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detected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sound</m:t>
                        </m:r>
                        <m:r>
                          <m:rPr>
                            <m:nor/>
                          </m:rPr>
                          <a:rPr lang="en" altLang="ja-JP" sz="2400"/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" altLang="ja-JP" sz="2400"/>
                          <m:t>Number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of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times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the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-US" altLang="ja-JP" sz="2400" b="0" i="0" smtClean="0"/>
                          <m:t>instrument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 smtClean="0"/>
                          <m:t>actua</m:t>
                        </m:r>
                        <m:r>
                          <m:rPr>
                            <m:nor/>
                          </m:rPr>
                          <a:rPr lang="en-US" altLang="ja-JP" sz="2400" b="0" i="0" smtClean="0"/>
                          <m:t>l</m:t>
                        </m:r>
                        <m:r>
                          <m:rPr>
                            <m:nor/>
                          </m:rPr>
                          <a:rPr lang="en" altLang="ja-JP" sz="2400" smtClean="0"/>
                          <m:t>ly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sounded</m:t>
                        </m:r>
                        <m:r>
                          <m:rPr>
                            <m:nor/>
                          </m:rPr>
                          <a:rPr lang="en" altLang="ja-JP" sz="2400"/>
                          <m:t>  </m:t>
                        </m:r>
                      </m:den>
                    </m:f>
                  </m:oMath>
                </a14:m>
                <a:endParaRPr kumimoji="1" lang="en-US" altLang="ja-JP" sz="2400" b="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10C164C-B38C-2645-FA14-04B9B010F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569" y="3429000"/>
                <a:ext cx="10080111" cy="686983"/>
              </a:xfrm>
              <a:prstGeom prst="rect">
                <a:avLst/>
              </a:prstGeom>
              <a:blipFill>
                <a:blip r:embed="rId3"/>
                <a:stretch>
                  <a:fillRect l="-1887" t="-14815" b="-296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4F3EB2C-8F45-8225-C06A-0F0B0C7BE260}"/>
                  </a:ext>
                </a:extLst>
              </p:cNvPr>
              <p:cNvSpPr txBox="1"/>
              <p:nvPr/>
            </p:nvSpPr>
            <p:spPr>
              <a:xfrm>
                <a:off x="1456569" y="4288989"/>
                <a:ext cx="8416094" cy="637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2400" b="1" dirty="0"/>
                  <a:t>Suitability ratio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" altLang="ja-JP" sz="2400"/>
                          <m:t>Number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of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correct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detected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sound</m:t>
                        </m:r>
                        <m:r>
                          <m:rPr>
                            <m:nor/>
                          </m:rPr>
                          <a:rPr lang="en" altLang="ja-JP" sz="2400"/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" altLang="ja-JP" sz="2400"/>
                          <m:t>Number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of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detected</m:t>
                        </m:r>
                        <m:r>
                          <m:rPr>
                            <m:nor/>
                          </m:rPr>
                          <a:rPr lang="en" altLang="ja-JP" sz="2400"/>
                          <m:t> </m:t>
                        </m:r>
                        <m:r>
                          <m:rPr>
                            <m:nor/>
                          </m:rPr>
                          <a:rPr lang="en" altLang="ja-JP" sz="2400"/>
                          <m:t>sound</m:t>
                        </m:r>
                        <m:r>
                          <m:rPr>
                            <m:nor/>
                          </m:rPr>
                          <a:rPr lang="en" altLang="ja-JP" sz="2400"/>
                          <m:t>  </m:t>
                        </m:r>
                      </m:den>
                    </m:f>
                  </m:oMath>
                </a14:m>
                <a:endParaRPr kumimoji="1" lang="en-US" altLang="ja-JP" sz="2400" b="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4F3EB2C-8F45-8225-C06A-0F0B0C7BE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569" y="4288989"/>
                <a:ext cx="8416094" cy="637932"/>
              </a:xfrm>
              <a:prstGeom prst="rect">
                <a:avLst/>
              </a:prstGeom>
              <a:blipFill>
                <a:blip r:embed="rId4"/>
                <a:stretch>
                  <a:fillRect l="-2259" t="-15686" b="-39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312D8E8-9B1C-CA1E-B1E4-0439C304EA01}"/>
                  </a:ext>
                </a:extLst>
              </p:cNvPr>
              <p:cNvSpPr txBox="1"/>
              <p:nvPr/>
            </p:nvSpPr>
            <p:spPr>
              <a:xfrm>
                <a:off x="1456569" y="5099927"/>
                <a:ext cx="7008658" cy="6869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ja-JP" sz="2400" b="1" dirty="0"/>
                  <a:t>F-value</a:t>
                </a:r>
                <a:r>
                  <a:rPr kumimoji="1" lang="en-US" altLang="ja-JP" sz="24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1" lang="ja-JP" altLang="en-US" sz="2400" i="0"/>
                          <m:t>２</m:t>
                        </m:r>
                        <m:r>
                          <m:rPr>
                            <m:nor/>
                          </m:rPr>
                          <a:rPr kumimoji="1" lang="en-US" altLang="ja-JP" sz="2400" i="0" smtClean="0"/>
                          <m:t>×</m:t>
                        </m:r>
                        <m:r>
                          <m:rPr>
                            <m:nor/>
                          </m:rPr>
                          <a:rPr kumimoji="1" lang="en-US" altLang="ja-JP" sz="2400" b="0" smtClean="0"/>
                          <m:t>Reproducibility</m:t>
                        </m:r>
                        <m:r>
                          <m:rPr>
                            <m:nor/>
                          </m:rPr>
                          <a:rPr kumimoji="1" lang="en-US" altLang="ja-JP" sz="2400" i="0" smtClean="0"/>
                          <m:t>×</m:t>
                        </m:r>
                        <m:r>
                          <m:rPr>
                            <m:nor/>
                          </m:rPr>
                          <a:rPr kumimoji="1" lang="en-US" altLang="ja-JP" sz="2400" b="0" i="0" smtClean="0"/>
                          <m:t>Suitability</m:t>
                        </m:r>
                        <m:r>
                          <m:rPr>
                            <m:nor/>
                          </m:rPr>
                          <a:rPr kumimoji="1" lang="en-US" altLang="ja-JP" sz="2400" b="0" i="0" smtClean="0"/>
                          <m:t> </m:t>
                        </m:r>
                        <m:r>
                          <m:rPr>
                            <m:nor/>
                          </m:rPr>
                          <a:rPr kumimoji="1" lang="en-US" altLang="ja-JP" sz="2400" b="0" i="0" smtClean="0"/>
                          <m:t>ratio</m:t>
                        </m:r>
                      </m:num>
                      <m:den>
                        <m:r>
                          <m:rPr>
                            <m:nor/>
                          </m:rPr>
                          <a:rPr kumimoji="1" lang="en-US" altLang="ja-JP" sz="2400" b="0" smtClean="0"/>
                          <m:t>Reproducibility</m:t>
                        </m:r>
                        <m:r>
                          <m:rPr>
                            <m:nor/>
                          </m:rPr>
                          <a:rPr kumimoji="1" lang="en-US" altLang="ja-JP" sz="2400" b="0" i="0" smtClean="0"/>
                          <m:t>+</m:t>
                        </m:r>
                        <m:r>
                          <m:rPr>
                            <m:nor/>
                          </m:rPr>
                          <a:rPr kumimoji="1" lang="en-US" altLang="ja-JP" sz="2400" b="0" i="0" smtClean="0"/>
                          <m:t>Suitability</m:t>
                        </m:r>
                        <m:r>
                          <m:rPr>
                            <m:nor/>
                          </m:rPr>
                          <a:rPr kumimoji="1" lang="en-US" altLang="ja-JP" sz="2400" b="0" i="0" smtClean="0"/>
                          <m:t> </m:t>
                        </m:r>
                        <m:r>
                          <m:rPr>
                            <m:nor/>
                          </m:rPr>
                          <a:rPr kumimoji="1" lang="en-US" altLang="ja-JP" sz="2400" b="0" i="0" smtClean="0"/>
                          <m:t>ratio</m:t>
                        </m:r>
                      </m:den>
                    </m:f>
                  </m:oMath>
                </a14:m>
                <a:endParaRPr kumimoji="1" lang="en-US" altLang="ja-JP" sz="2400" b="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312D8E8-9B1C-CA1E-B1E4-0439C304E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569" y="5099927"/>
                <a:ext cx="7008658" cy="686983"/>
              </a:xfrm>
              <a:prstGeom prst="rect">
                <a:avLst/>
              </a:prstGeom>
              <a:blipFill>
                <a:blip r:embed="rId5"/>
                <a:stretch>
                  <a:fillRect l="-2712" t="-14545" b="-272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39A2E30A-1E8E-24E8-5330-F340A9FB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24C318D7-6397-9092-BC45-02E91779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880B07A6-1D08-9070-B7FD-44855EC9110C}"/>
              </a:ext>
            </a:extLst>
          </p:cNvPr>
          <p:cNvSpPr/>
          <p:nvPr/>
        </p:nvSpPr>
        <p:spPr>
          <a:xfrm>
            <a:off x="2209800" y="3090449"/>
            <a:ext cx="8968462" cy="1827641"/>
          </a:xfrm>
          <a:prstGeom prst="wedgeRoundRectCallout">
            <a:avLst>
              <a:gd name="adj1" fmla="val -46752"/>
              <a:gd name="adj2" fmla="val 7341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Harmonic mean of </a:t>
            </a:r>
            <a:r>
              <a:rPr kumimoji="1" lang="en-US" altLang="ja-JP" sz="2400" b="1" dirty="0">
                <a:solidFill>
                  <a:schemeClr val="tx1"/>
                </a:solidFill>
                <a:highlight>
                  <a:srgbClr val="00FFFF"/>
                </a:highlight>
              </a:rPr>
              <a:t>Reproducibility</a:t>
            </a:r>
            <a:r>
              <a:rPr kumimoji="1" lang="en-US" altLang="ja-JP" sz="2400" b="1" dirty="0">
                <a:solidFill>
                  <a:schemeClr val="tx1"/>
                </a:solidFill>
              </a:rPr>
              <a:t> and </a:t>
            </a:r>
            <a:r>
              <a:rPr kumimoji="1" lang="en-US" altLang="ja-JP" sz="2400" b="1" dirty="0">
                <a:solidFill>
                  <a:schemeClr val="tx1"/>
                </a:solidFill>
                <a:highlight>
                  <a:srgbClr val="00FFFF"/>
                </a:highlight>
              </a:rPr>
              <a:t>Suitability ratio</a:t>
            </a:r>
          </a:p>
          <a:p>
            <a:pPr algn="ctr"/>
            <a:r>
              <a:rPr kumimoji="1" lang="en-US" altLang="ja-JP" sz="2400" dirty="0">
                <a:solidFill>
                  <a:schemeClr val="tx1"/>
                </a:solidFill>
              </a:rPr>
              <a:t>The value ranges between 0 to 1 and the closer it goes to 1, both reproducibility and Suitability ratio are high.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15" name="スライド番号プレースホルダー 14">
            <a:extLst>
              <a:ext uri="{FF2B5EF4-FFF2-40B4-BE49-F238E27FC236}">
                <a16:creationId xmlns:a16="http://schemas.microsoft.com/office/drawing/2014/main" id="{8EC11073-1E39-8701-CE9E-5CB9B595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13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525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03233-04D1-10FE-4C32-92252829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evaluation(2/4)</a:t>
            </a:r>
            <a:endParaRPr kumimoji="1" lang="ja-JP" altLang="en-US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49AF6BC8-3FD1-8A11-ADA1-F56E60E64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68430"/>
              </p:ext>
            </p:extLst>
          </p:nvPr>
        </p:nvGraphicFramePr>
        <p:xfrm>
          <a:off x="600072" y="2237627"/>
          <a:ext cx="10952955" cy="411872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0197">
                  <a:extLst>
                    <a:ext uri="{9D8B030D-6E8A-4147-A177-3AD203B41FA5}">
                      <a16:colId xmlns:a16="http://schemas.microsoft.com/office/drawing/2014/main" val="1227455471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2040245881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742366363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2380197638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4148476836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3533862565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211449616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225437974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3987560577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1004738161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707687743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4056565694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481017586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3632855715"/>
                    </a:ext>
                  </a:extLst>
                </a:gridCol>
                <a:gridCol w="730197">
                  <a:extLst>
                    <a:ext uri="{9D8B030D-6E8A-4147-A177-3AD203B41FA5}">
                      <a16:colId xmlns:a16="http://schemas.microsoft.com/office/drawing/2014/main" val="1043174462"/>
                    </a:ext>
                  </a:extLst>
                </a:gridCol>
              </a:tblGrid>
              <a:tr h="3810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Instrument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</a:rPr>
                        <a:t>BPM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F-value of proposed method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F-value of</a:t>
                      </a:r>
                    </a:p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Acoustic signal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Difference</a:t>
                      </a:r>
                      <a:endParaRPr lang="ja-JP" altLang="en-US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Instrument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</a:rPr>
                        <a:t>BPM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F-value of proposed method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F-value of</a:t>
                      </a:r>
                    </a:p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Acoustic signal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Difference</a:t>
                      </a:r>
                      <a:endParaRPr lang="ja-JP" altLang="en-US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Instrument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</a:rPr>
                        <a:t>BPM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F-value of proposed method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F-value of</a:t>
                      </a:r>
                    </a:p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Acoustic signal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Difference</a:t>
                      </a:r>
                      <a:endParaRPr lang="ja-JP" altLang="en-US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61689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Bass drum</a:t>
                      </a: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80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Low tom</a:t>
                      </a: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80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0.24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0.76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Crash L</a:t>
                      </a: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80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0.11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0.89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70722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0.79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0.79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0.29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0.54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0.67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0.09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0.58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36727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120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120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0.29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0.54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120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1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0.18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0.82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72599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140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140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0.86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140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0.15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0.65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975326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160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160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0.19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0.21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160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0.33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0.23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133554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Snare drum</a:t>
                      </a: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80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Floor tom</a:t>
                      </a: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80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0.82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0.55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>
                          <a:effectLst/>
                        </a:rPr>
                        <a:t>0.27</a:t>
                      </a:r>
                      <a:endParaRPr lang="en-US" altLang="ja-JP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Crash R</a:t>
                      </a: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80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0.2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0.8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283248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0.01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0.85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0.55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0.3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0.23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0.77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144749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120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0.97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0.02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120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0.88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0.55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0.33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120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0.77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0.22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576883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140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0.92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0.01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140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0.58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0.25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140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0.86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0.24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0.62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58352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160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0.95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0.02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160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0.58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>
                          <a:effectLst/>
                        </a:rPr>
                        <a:t>0.31</a:t>
                      </a:r>
                      <a:endParaRPr lang="en-US" altLang="ja-JP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160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0.86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0.25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0.61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497632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High tom</a:t>
                      </a: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80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0.82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0.36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0.46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Hi-hat</a:t>
                      </a: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80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0.44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Ride cymbal</a:t>
                      </a: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80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44103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0.88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0.44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0.42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124914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120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0.69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0.33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0.36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120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0.46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0.54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120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0.98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7857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140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0.13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0.17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140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0.97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0.49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0.48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140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0.95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0.44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893080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160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0.13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0.17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160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0.96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0.47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0.49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160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0.96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0.46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854976"/>
                  </a:ext>
                </a:extLst>
              </a:tr>
            </a:tbl>
          </a:graphicData>
        </a:graphic>
      </p:graphicFrame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72C5EEB4-2CD1-0E4C-3053-BFC17D968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2" y="1352262"/>
            <a:ext cx="10991850" cy="9480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" altLang="ja-JP" dirty="0"/>
              <a:t>Comparison of F-value of music recognition between</a:t>
            </a:r>
            <a:br>
              <a:rPr lang="en" altLang="ja-JP" dirty="0"/>
            </a:br>
            <a:r>
              <a:rPr lang="en" altLang="ja-JP" dirty="0">
                <a:highlight>
                  <a:srgbClr val="00FFFF"/>
                </a:highlight>
              </a:rPr>
              <a:t>proposed method </a:t>
            </a:r>
            <a:r>
              <a:rPr lang="en" altLang="ja-JP" dirty="0"/>
              <a:t>and with </a:t>
            </a:r>
            <a:r>
              <a:rPr lang="en" altLang="ja-JP" dirty="0">
                <a:highlight>
                  <a:srgbClr val="00FF00"/>
                </a:highlight>
              </a:rPr>
              <a:t>only acoustic signal</a:t>
            </a:r>
            <a:endParaRPr kumimoji="1" lang="ja-JP" altLang="en-US">
              <a:highlight>
                <a:srgbClr val="00FF00"/>
              </a:highlight>
            </a:endParaRPr>
          </a:p>
        </p:txBody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D993F3D3-51BD-3198-7D6E-12B5E056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12" name="フッター プレースホルダー 11">
            <a:extLst>
              <a:ext uri="{FF2B5EF4-FFF2-40B4-BE49-F238E27FC236}">
                <a16:creationId xmlns:a16="http://schemas.microsoft.com/office/drawing/2014/main" id="{C079BC6C-B67A-563E-3CD5-F68AD1CF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graphicFrame>
        <p:nvGraphicFramePr>
          <p:cNvPr id="18" name="表 17">
            <a:extLst>
              <a:ext uri="{FF2B5EF4-FFF2-40B4-BE49-F238E27FC236}">
                <a16:creationId xmlns:a16="http://schemas.microsoft.com/office/drawing/2014/main" id="{E006CC6F-EF69-B9D2-C6A9-825ED3357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28044"/>
              </p:ext>
            </p:extLst>
          </p:nvPr>
        </p:nvGraphicFramePr>
        <p:xfrm>
          <a:off x="7171844" y="2237625"/>
          <a:ext cx="730197" cy="411872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0197">
                  <a:extLst>
                    <a:ext uri="{9D8B030D-6E8A-4147-A177-3AD203B41FA5}">
                      <a16:colId xmlns:a16="http://schemas.microsoft.com/office/drawing/2014/main" val="4249075295"/>
                    </a:ext>
                  </a:extLst>
                </a:gridCol>
              </a:tblGrid>
              <a:tr h="3810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Difference</a:t>
                      </a:r>
                      <a:endParaRPr lang="ja-JP" altLang="en-US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808473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0.76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343442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0.54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144844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0.54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97521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59033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0.21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07238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>
                          <a:effectLst/>
                        </a:rPr>
                        <a:t>0.27</a:t>
                      </a:r>
                      <a:endParaRPr lang="en-US" altLang="ja-JP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932023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0.3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537286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0.33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55364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0.25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996427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>
                          <a:effectLst/>
                        </a:rPr>
                        <a:t>0.31</a:t>
                      </a:r>
                      <a:endParaRPr lang="en-US" altLang="ja-JP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70533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936947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198824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0.54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80197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0.48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442209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0.49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902456"/>
                  </a:ext>
                </a:extLst>
              </a:tr>
            </a:tbl>
          </a:graphicData>
        </a:graphic>
      </p:graphicFrame>
      <p:graphicFrame>
        <p:nvGraphicFramePr>
          <p:cNvPr id="17" name="表 16">
            <a:extLst>
              <a:ext uri="{FF2B5EF4-FFF2-40B4-BE49-F238E27FC236}">
                <a16:creationId xmlns:a16="http://schemas.microsoft.com/office/drawing/2014/main" id="{52DD6627-378B-D7E5-A239-AB9A2EF31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466894"/>
              </p:ext>
            </p:extLst>
          </p:nvPr>
        </p:nvGraphicFramePr>
        <p:xfrm>
          <a:off x="3520859" y="2237626"/>
          <a:ext cx="730197" cy="411872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0197">
                  <a:extLst>
                    <a:ext uri="{9D8B030D-6E8A-4147-A177-3AD203B41FA5}">
                      <a16:colId xmlns:a16="http://schemas.microsoft.com/office/drawing/2014/main" val="3203428356"/>
                    </a:ext>
                  </a:extLst>
                </a:gridCol>
              </a:tblGrid>
              <a:tr h="3810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Difference</a:t>
                      </a:r>
                      <a:endParaRPr lang="ja-JP" altLang="en-US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73947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301827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582566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27411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23661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5712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0924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0.01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16388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0.02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90762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0.01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632089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0.02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767545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0.46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15253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0.47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8797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0.36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216360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0.17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87676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0.17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061123"/>
                  </a:ext>
                </a:extLst>
              </a:tr>
            </a:tbl>
          </a:graphicData>
        </a:graphic>
      </p:graphicFrame>
      <p:graphicFrame>
        <p:nvGraphicFramePr>
          <p:cNvPr id="16" name="表 15">
            <a:extLst>
              <a:ext uri="{FF2B5EF4-FFF2-40B4-BE49-F238E27FC236}">
                <a16:creationId xmlns:a16="http://schemas.microsoft.com/office/drawing/2014/main" id="{30EC2B4B-645A-A496-4841-B5E4F753D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95654"/>
              </p:ext>
            </p:extLst>
          </p:nvPr>
        </p:nvGraphicFramePr>
        <p:xfrm>
          <a:off x="2577888" y="1872500"/>
          <a:ext cx="7036215" cy="314577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07243">
                  <a:extLst>
                    <a:ext uri="{9D8B030D-6E8A-4147-A177-3AD203B41FA5}">
                      <a16:colId xmlns:a16="http://schemas.microsoft.com/office/drawing/2014/main" val="3350472684"/>
                    </a:ext>
                  </a:extLst>
                </a:gridCol>
                <a:gridCol w="1407243">
                  <a:extLst>
                    <a:ext uri="{9D8B030D-6E8A-4147-A177-3AD203B41FA5}">
                      <a16:colId xmlns:a16="http://schemas.microsoft.com/office/drawing/2014/main" val="4141300039"/>
                    </a:ext>
                  </a:extLst>
                </a:gridCol>
                <a:gridCol w="1407243">
                  <a:extLst>
                    <a:ext uri="{9D8B030D-6E8A-4147-A177-3AD203B41FA5}">
                      <a16:colId xmlns:a16="http://schemas.microsoft.com/office/drawing/2014/main" val="3530257859"/>
                    </a:ext>
                  </a:extLst>
                </a:gridCol>
                <a:gridCol w="1407243">
                  <a:extLst>
                    <a:ext uri="{9D8B030D-6E8A-4147-A177-3AD203B41FA5}">
                      <a16:colId xmlns:a16="http://schemas.microsoft.com/office/drawing/2014/main" val="3382854823"/>
                    </a:ext>
                  </a:extLst>
                </a:gridCol>
                <a:gridCol w="1407243">
                  <a:extLst>
                    <a:ext uri="{9D8B030D-6E8A-4147-A177-3AD203B41FA5}">
                      <a16:colId xmlns:a16="http://schemas.microsoft.com/office/drawing/2014/main" val="2935086512"/>
                    </a:ext>
                  </a:extLst>
                </a:gridCol>
              </a:tblGrid>
              <a:tr h="2227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Instrument</a:t>
                      </a:r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u="none" strike="noStrike" dirty="0">
                          <a:effectLst/>
                        </a:rPr>
                        <a:t>BPM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F-value of proposed method</a:t>
                      </a:r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F-value of</a:t>
                      </a:r>
                    </a:p>
                    <a:p>
                      <a:pPr algn="ctr" fontAlgn="ctr"/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Acoustic signal</a:t>
                      </a:r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Difference</a:t>
                      </a:r>
                      <a:endParaRPr lang="ja-JP" altLang="en-US" sz="16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711350"/>
                  </a:ext>
                </a:extLst>
              </a:tr>
              <a:tr h="480212">
                <a:tc>
                  <a:txBody>
                    <a:bodyPr/>
                    <a:lstStyle/>
                    <a:p>
                      <a:pPr algn="ctr" fontAlgn="ctr"/>
                      <a:r>
                        <a:rPr lang="e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Low tom</a:t>
                      </a:r>
                    </a:p>
                  </a:txBody>
                  <a:tcPr marL="13191" marR="13191" marT="131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80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1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0.24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u="none" strike="noStrike" dirty="0">
                          <a:effectLst/>
                        </a:rPr>
                        <a:t>0.76</a:t>
                      </a:r>
                      <a:endParaRPr lang="en-US" altLang="ja-JP" sz="16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498505"/>
                  </a:ext>
                </a:extLst>
              </a:tr>
              <a:tr h="480212"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100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0.83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0.29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u="none" strike="noStrike" dirty="0">
                          <a:effectLst/>
                        </a:rPr>
                        <a:t>0.54</a:t>
                      </a:r>
                      <a:endParaRPr lang="en-US" altLang="ja-JP" sz="16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589945"/>
                  </a:ext>
                </a:extLst>
              </a:tr>
              <a:tr h="480212"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>
                          <a:effectLst/>
                        </a:rPr>
                        <a:t>120</a:t>
                      </a:r>
                      <a:endParaRPr lang="en-US" altLang="ja-JP" sz="16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0.83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0.29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u="none" strike="noStrike" dirty="0">
                          <a:effectLst/>
                        </a:rPr>
                        <a:t>0.54</a:t>
                      </a:r>
                      <a:endParaRPr lang="en-US" altLang="ja-JP" sz="16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51966"/>
                  </a:ext>
                </a:extLst>
              </a:tr>
              <a:tr h="480212"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>
                          <a:effectLst/>
                        </a:rPr>
                        <a:t>140</a:t>
                      </a:r>
                      <a:endParaRPr lang="en-US" altLang="ja-JP" sz="16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0.86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0.41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u="none" strike="noStrike" dirty="0">
                          <a:effectLst/>
                        </a:rPr>
                        <a:t>0.45</a:t>
                      </a:r>
                      <a:endParaRPr lang="en-US" altLang="ja-JP" sz="16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705451"/>
                  </a:ext>
                </a:extLst>
              </a:tr>
              <a:tr h="480212">
                <a:tc>
                  <a:txBody>
                    <a:bodyPr/>
                    <a:lstStyle/>
                    <a:p>
                      <a:pPr algn="ctr" fontAlgn="ctr"/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160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0.4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u="none" strike="noStrike" dirty="0">
                          <a:effectLst/>
                        </a:rPr>
                        <a:t>0.19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600" b="1" u="none" strike="noStrike" dirty="0">
                          <a:effectLst/>
                        </a:rPr>
                        <a:t>0.21</a:t>
                      </a:r>
                      <a:endParaRPr lang="en-US" altLang="ja-JP" sz="16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3191" marR="13191" marT="13191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409119"/>
                  </a:ext>
                </a:extLst>
              </a:tr>
            </a:tbl>
          </a:graphicData>
        </a:graphic>
      </p:graphicFrame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A8EBB16A-B281-C1D9-E4BD-CEB1715B8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637701"/>
              </p:ext>
            </p:extLst>
          </p:nvPr>
        </p:nvGraphicFramePr>
        <p:xfrm>
          <a:off x="10822830" y="2237625"/>
          <a:ext cx="730197" cy="411872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0197">
                  <a:extLst>
                    <a:ext uri="{9D8B030D-6E8A-4147-A177-3AD203B41FA5}">
                      <a16:colId xmlns:a16="http://schemas.microsoft.com/office/drawing/2014/main" val="713226602"/>
                    </a:ext>
                  </a:extLst>
                </a:gridCol>
              </a:tblGrid>
              <a:tr h="3810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Difference</a:t>
                      </a:r>
                      <a:endParaRPr lang="ja-JP" altLang="en-US" sz="8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3490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0.89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43524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0.58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912993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0.82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0245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0.65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430345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0.23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845128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0.8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17236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0.77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724201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619028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0.62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571912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0.61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52719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233838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0.57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37733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55416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0.51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038205"/>
                  </a:ext>
                </a:extLst>
              </a:tr>
              <a:tr h="249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1" u="none" strike="noStrike" dirty="0">
                          <a:effectLst/>
                        </a:rPr>
                        <a:t>0.5</a:t>
                      </a:r>
                      <a:endParaRPr lang="en-US" altLang="ja-JP" sz="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845" marR="6845" marT="684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619774"/>
                  </a:ext>
                </a:extLst>
              </a:tr>
            </a:tbl>
          </a:graphicData>
        </a:graphic>
      </p:graphicFrame>
      <p:sp>
        <p:nvSpPr>
          <p:cNvPr id="20" name="スライド番号プレースホルダー 19">
            <a:extLst>
              <a:ext uri="{FF2B5EF4-FFF2-40B4-BE49-F238E27FC236}">
                <a16:creationId xmlns:a16="http://schemas.microsoft.com/office/drawing/2014/main" id="{7160BC7F-06A7-E9D7-ADB1-7F419105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14</a:t>
            </a:fld>
            <a:r>
              <a:rPr lang="en-US" altLang="ja-JP"/>
              <a:t>/17</a:t>
            </a:r>
            <a:endParaRPr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430A05E-2F1D-C19C-4B51-825BBB496B69}"/>
              </a:ext>
            </a:extLst>
          </p:cNvPr>
          <p:cNvSpPr/>
          <p:nvPr/>
        </p:nvSpPr>
        <p:spPr>
          <a:xfrm>
            <a:off x="2225022" y="5034258"/>
            <a:ext cx="7741950" cy="13220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We can see that in all BPM of the music, the F-value of the proposed method is higher because the value is all positive on the difference section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8E3DB6F-1BC1-011B-6FFF-8B5C5F493BBA}"/>
              </a:ext>
            </a:extLst>
          </p:cNvPr>
          <p:cNvSpPr/>
          <p:nvPr/>
        </p:nvSpPr>
        <p:spPr>
          <a:xfrm>
            <a:off x="2387737" y="5034258"/>
            <a:ext cx="7416519" cy="132209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In all instruments, we analyzed the </a:t>
            </a:r>
            <a:r>
              <a:rPr lang="en-US" altLang="ja-JP" sz="2400" dirty="0">
                <a:solidFill>
                  <a:schemeClr val="tx1"/>
                </a:solidFill>
                <a:highlight>
                  <a:srgbClr val="00FFFF"/>
                </a:highlight>
              </a:rPr>
              <a:t>proposed method</a:t>
            </a:r>
            <a:r>
              <a:rPr lang="en-US" altLang="ja-JP" sz="2400" dirty="0">
                <a:solidFill>
                  <a:schemeClr val="tx1"/>
                </a:solidFill>
              </a:rPr>
              <a:t>, and the </a:t>
            </a:r>
            <a:r>
              <a:rPr lang="en-US" altLang="ja-JP" sz="2400" dirty="0">
                <a:solidFill>
                  <a:schemeClr val="tx1"/>
                </a:solidFill>
                <a:highlight>
                  <a:srgbClr val="00FF00"/>
                </a:highlight>
              </a:rPr>
              <a:t>method using only acoustic signal </a:t>
            </a:r>
            <a:r>
              <a:rPr lang="en-US" altLang="ja-JP" sz="2400" dirty="0">
                <a:solidFill>
                  <a:schemeClr val="tx1"/>
                </a:solidFill>
              </a:rPr>
              <a:t>by the F-value, in 5 different BPM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63330F4-1366-648C-BBAE-F7D76A400965}"/>
              </a:ext>
            </a:extLst>
          </p:cNvPr>
          <p:cNvSpPr/>
          <p:nvPr/>
        </p:nvSpPr>
        <p:spPr>
          <a:xfrm>
            <a:off x="1789480" y="1317465"/>
            <a:ext cx="8613030" cy="66647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highlight>
                  <a:srgbClr val="FFFF00"/>
                </a:highlight>
              </a:rPr>
              <a:t>In all cases, the F-value of our proposed method is higher  </a:t>
            </a:r>
            <a:endParaRPr kumimoji="1" lang="ja-JP" altLang="en-US" sz="24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733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A82FA8-4263-5D6D-A210-C0B0964B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evaluation(3/4)</a:t>
            </a:r>
            <a:endParaRPr kumimoji="1" lang="ja-JP" altLang="en-US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ACAA2AC4-9BC6-A994-8D6B-33EC6CC0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2" y="1352262"/>
            <a:ext cx="10991850" cy="94802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" altLang="ja-JP" dirty="0"/>
              <a:t>Instruments that has lower F-value than others due to</a:t>
            </a:r>
          </a:p>
          <a:p>
            <a:pPr marL="0" indent="0" algn="ctr">
              <a:buNone/>
            </a:pPr>
            <a:r>
              <a:rPr lang="en" altLang="ja-JP" dirty="0"/>
              <a:t>the similarity of the frequency peak, in the proposed method</a:t>
            </a:r>
            <a:endParaRPr kumimoji="1" lang="ja-JP" altLang="en-US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3ECCAC0-3E5A-C1F4-CA1C-C81355260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812145"/>
              </p:ext>
            </p:extLst>
          </p:nvPr>
        </p:nvGraphicFramePr>
        <p:xfrm>
          <a:off x="316500" y="2340743"/>
          <a:ext cx="5657815" cy="33550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3031">
                  <a:extLst>
                    <a:ext uri="{9D8B030D-6E8A-4147-A177-3AD203B41FA5}">
                      <a16:colId xmlns:a16="http://schemas.microsoft.com/office/drawing/2014/main" val="273152648"/>
                    </a:ext>
                  </a:extLst>
                </a:gridCol>
                <a:gridCol w="1463031">
                  <a:extLst>
                    <a:ext uri="{9D8B030D-6E8A-4147-A177-3AD203B41FA5}">
                      <a16:colId xmlns:a16="http://schemas.microsoft.com/office/drawing/2014/main" val="1016648695"/>
                    </a:ext>
                  </a:extLst>
                </a:gridCol>
                <a:gridCol w="1142994">
                  <a:extLst>
                    <a:ext uri="{9D8B030D-6E8A-4147-A177-3AD203B41FA5}">
                      <a16:colId xmlns:a16="http://schemas.microsoft.com/office/drawing/2014/main" val="1984865734"/>
                    </a:ext>
                  </a:extLst>
                </a:gridCol>
                <a:gridCol w="1588759">
                  <a:extLst>
                    <a:ext uri="{9D8B030D-6E8A-4147-A177-3AD203B41FA5}">
                      <a16:colId xmlns:a16="http://schemas.microsoft.com/office/drawing/2014/main" val="1223124282"/>
                    </a:ext>
                  </a:extLst>
                </a:gridCol>
              </a:tblGrid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Instrument</a:t>
                      </a:r>
                      <a:endParaRPr lang="ja-JP" altLang="en-US" sz="14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Frequency peak</a:t>
                      </a:r>
                      <a:endParaRPr lang="ja-JP" altLang="en-US" sz="14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 dirty="0">
                          <a:effectLst/>
                        </a:rPr>
                        <a:t>BPM</a:t>
                      </a:r>
                      <a:endParaRPr lang="en" sz="1400" b="1" i="0" u="none" strike="noStrike" dirty="0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F-value</a:t>
                      </a:r>
                      <a:endParaRPr lang="ja-JP" altLang="en-US" sz="14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47134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Bass drum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75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80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>
                          <a:effectLst/>
                        </a:rPr>
                        <a:t>0.8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85880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0.79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362045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120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0.83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74713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140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0.83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720975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160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0.83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77558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Floor tom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86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80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0.82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03077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0.85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94688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120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0.88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657585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140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0.83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559431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160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0.89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19414"/>
                  </a:ext>
                </a:extLst>
              </a:tr>
            </a:tbl>
          </a:graphicData>
        </a:graphic>
      </p:graphicFrame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70F4B1A3-679C-8074-E5FF-57CDC710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226136"/>
              </p:ext>
            </p:extLst>
          </p:nvPr>
        </p:nvGraphicFramePr>
        <p:xfrm>
          <a:off x="6217685" y="2340743"/>
          <a:ext cx="5657815" cy="33550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3031">
                  <a:extLst>
                    <a:ext uri="{9D8B030D-6E8A-4147-A177-3AD203B41FA5}">
                      <a16:colId xmlns:a16="http://schemas.microsoft.com/office/drawing/2014/main" val="2696512613"/>
                    </a:ext>
                  </a:extLst>
                </a:gridCol>
                <a:gridCol w="1463031">
                  <a:extLst>
                    <a:ext uri="{9D8B030D-6E8A-4147-A177-3AD203B41FA5}">
                      <a16:colId xmlns:a16="http://schemas.microsoft.com/office/drawing/2014/main" val="4179554243"/>
                    </a:ext>
                  </a:extLst>
                </a:gridCol>
                <a:gridCol w="1142994">
                  <a:extLst>
                    <a:ext uri="{9D8B030D-6E8A-4147-A177-3AD203B41FA5}">
                      <a16:colId xmlns:a16="http://schemas.microsoft.com/office/drawing/2014/main" val="1823268914"/>
                    </a:ext>
                  </a:extLst>
                </a:gridCol>
                <a:gridCol w="1588759">
                  <a:extLst>
                    <a:ext uri="{9D8B030D-6E8A-4147-A177-3AD203B41FA5}">
                      <a16:colId xmlns:a16="http://schemas.microsoft.com/office/drawing/2014/main" val="2032871771"/>
                    </a:ext>
                  </a:extLst>
                </a:gridCol>
              </a:tblGrid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Instrument</a:t>
                      </a:r>
                      <a:endParaRPr lang="ja-JP" altLang="en-US" sz="14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Frequency peak</a:t>
                      </a:r>
                      <a:endParaRPr lang="ja-JP" altLang="en-US" sz="14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u="none" strike="noStrike" dirty="0">
                          <a:effectLst/>
                        </a:rPr>
                        <a:t>BPM</a:t>
                      </a:r>
                      <a:endParaRPr lang="en" sz="1400" b="1" i="0" u="none" strike="noStrike" dirty="0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F-value</a:t>
                      </a:r>
                      <a:endParaRPr lang="ja-JP" altLang="en-US" sz="14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68122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High tom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269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80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>
                          <a:effectLst/>
                        </a:rPr>
                        <a:t>0.82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86452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>
                          <a:effectLst/>
                        </a:rPr>
                        <a:t>0.88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626781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120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>
                          <a:effectLst/>
                        </a:rPr>
                        <a:t>0.69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985854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140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>
                          <a:effectLst/>
                        </a:rPr>
                        <a:t>0.3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46013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160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0.3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586018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34" charset="-128"/>
                          <a:ea typeface="游ゴシック" panose="020B0400000000000000" pitchFamily="34" charset="-128"/>
                        </a:rPr>
                        <a:t>Low tom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258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80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69095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100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0.83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323916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120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0.83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024169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140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0.86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534680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160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0.4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6750"/>
                  </a:ext>
                </a:extLst>
              </a:tr>
            </a:tbl>
          </a:graphicData>
        </a:graphic>
      </p:graphicFrame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5FA38266-7D02-7AC1-C839-ED8F3511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E7156A4F-3EBC-C470-8784-248B8BF8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graphicFrame>
        <p:nvGraphicFramePr>
          <p:cNvPr id="16" name="表 15">
            <a:extLst>
              <a:ext uri="{FF2B5EF4-FFF2-40B4-BE49-F238E27FC236}">
                <a16:creationId xmlns:a16="http://schemas.microsoft.com/office/drawing/2014/main" id="{2F543BEE-F4C1-0F8A-76C6-91AE8812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39535"/>
              </p:ext>
            </p:extLst>
          </p:nvPr>
        </p:nvGraphicFramePr>
        <p:xfrm>
          <a:off x="1778356" y="2340743"/>
          <a:ext cx="1463031" cy="33550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3031">
                  <a:extLst>
                    <a:ext uri="{9D8B030D-6E8A-4147-A177-3AD203B41FA5}">
                      <a16:colId xmlns:a16="http://schemas.microsoft.com/office/drawing/2014/main" val="233684097"/>
                    </a:ext>
                  </a:extLst>
                </a:gridCol>
              </a:tblGrid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Frequency peak</a:t>
                      </a:r>
                      <a:endParaRPr lang="ja-JP" altLang="en-US" sz="14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07103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75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00511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11306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685905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027096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753206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86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489583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096774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072122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89279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119118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82633653-D8F2-45D3-EA8E-3594A1613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71539"/>
              </p:ext>
            </p:extLst>
          </p:nvPr>
        </p:nvGraphicFramePr>
        <p:xfrm>
          <a:off x="1778357" y="2340743"/>
          <a:ext cx="1463031" cy="33550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3031">
                  <a:extLst>
                    <a:ext uri="{9D8B030D-6E8A-4147-A177-3AD203B41FA5}">
                      <a16:colId xmlns:a16="http://schemas.microsoft.com/office/drawing/2014/main" val="233684097"/>
                    </a:ext>
                  </a:extLst>
                </a:gridCol>
              </a:tblGrid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Frequency peak</a:t>
                      </a:r>
                      <a:endParaRPr lang="ja-JP" altLang="en-US" sz="14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07103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75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500511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11306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685905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027096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753206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86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489583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096774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072122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989279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119118"/>
                  </a:ext>
                </a:extLst>
              </a:tr>
            </a:tbl>
          </a:graphicData>
        </a:graphic>
      </p:graphicFrame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43F2A65D-A9DA-B1D0-E759-937DEF980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84875"/>
              </p:ext>
            </p:extLst>
          </p:nvPr>
        </p:nvGraphicFramePr>
        <p:xfrm>
          <a:off x="7676882" y="2340743"/>
          <a:ext cx="1463031" cy="33550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3031">
                  <a:extLst>
                    <a:ext uri="{9D8B030D-6E8A-4147-A177-3AD203B41FA5}">
                      <a16:colId xmlns:a16="http://schemas.microsoft.com/office/drawing/2014/main" val="3865235565"/>
                    </a:ext>
                  </a:extLst>
                </a:gridCol>
              </a:tblGrid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Frequency peak</a:t>
                      </a:r>
                      <a:endParaRPr lang="ja-JP" altLang="en-US" sz="14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131180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269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042855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008110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06266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630575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4418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400" u="none" strike="noStrike" dirty="0">
                          <a:effectLst/>
                        </a:rPr>
                        <a:t>258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61555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130608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756660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883888"/>
                  </a:ext>
                </a:extLst>
              </a:tr>
              <a:tr h="305004">
                <a:tc>
                  <a:txBody>
                    <a:bodyPr/>
                    <a:lstStyle/>
                    <a:p>
                      <a:pPr algn="ctr" fontAlgn="ctr"/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438" marR="11438" marT="114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7161"/>
                  </a:ext>
                </a:extLst>
              </a:tr>
            </a:tbl>
          </a:graphicData>
        </a:graphic>
      </p:graphicFrame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AD3AF17F-1128-1DEE-A097-8F8FAB76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15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56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677A6C-2889-730C-B3F7-53592796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evaluation(4/4)</a:t>
            </a:r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E7F0C0E1-3183-4783-0A8B-EBFC40506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2" y="1352262"/>
            <a:ext cx="10991850" cy="94802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kumimoji="1" lang="en-US" altLang="ja-JP" dirty="0"/>
              <a:t>F-value is lower when BPM is higher</a:t>
            </a:r>
          </a:p>
          <a:p>
            <a:pPr marL="0" indent="0" algn="ctr">
              <a:buNone/>
            </a:pPr>
            <a:r>
              <a:rPr kumimoji="1" lang="en-US" altLang="ja-JP" dirty="0"/>
              <a:t>due to the difficulty of onset detection</a:t>
            </a:r>
            <a:endParaRPr kumimoji="1" lang="ja-JP" altLang="en-US"/>
          </a:p>
        </p:txBody>
      </p:sp>
      <p:graphicFrame>
        <p:nvGraphicFramePr>
          <p:cNvPr id="6" name="コンテンツ プレースホルダー 6">
            <a:extLst>
              <a:ext uri="{FF2B5EF4-FFF2-40B4-BE49-F238E27FC236}">
                <a16:creationId xmlns:a16="http://schemas.microsoft.com/office/drawing/2014/main" id="{7F184294-324C-F163-16CE-3D52344AA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783481"/>
              </p:ext>
            </p:extLst>
          </p:nvPr>
        </p:nvGraphicFramePr>
        <p:xfrm>
          <a:off x="3313765" y="2534950"/>
          <a:ext cx="5564464" cy="31556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21987">
                  <a:extLst>
                    <a:ext uri="{9D8B030D-6E8A-4147-A177-3AD203B41FA5}">
                      <a16:colId xmlns:a16="http://schemas.microsoft.com/office/drawing/2014/main" val="1785662482"/>
                    </a:ext>
                  </a:extLst>
                </a:gridCol>
                <a:gridCol w="1549991">
                  <a:extLst>
                    <a:ext uri="{9D8B030D-6E8A-4147-A177-3AD203B41FA5}">
                      <a16:colId xmlns:a16="http://schemas.microsoft.com/office/drawing/2014/main" val="3281634337"/>
                    </a:ext>
                  </a:extLst>
                </a:gridCol>
                <a:gridCol w="2092486">
                  <a:extLst>
                    <a:ext uri="{9D8B030D-6E8A-4147-A177-3AD203B41FA5}">
                      <a16:colId xmlns:a16="http://schemas.microsoft.com/office/drawing/2014/main" val="2226915513"/>
                    </a:ext>
                  </a:extLst>
                </a:gridCol>
              </a:tblGrid>
              <a:tr h="52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Instrument</a:t>
                      </a:r>
                      <a:endParaRPr lang="ja-JP" altLang="en-US" sz="21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100" u="none" strike="noStrike" dirty="0">
                          <a:effectLst/>
                        </a:rPr>
                        <a:t>BPM</a:t>
                      </a:r>
                      <a:endParaRPr lang="en" sz="2100" b="1" i="0" u="none" strike="noStrike" dirty="0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F-value</a:t>
                      </a:r>
                      <a:endParaRPr lang="ja-JP" altLang="en-US" sz="2100" b="1" i="0" u="none" strike="noStrike">
                        <a:solidFill>
                          <a:srgbClr val="FFFFFF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076406"/>
                  </a:ext>
                </a:extLst>
              </a:tr>
              <a:tr h="525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High tom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80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0.82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250956"/>
                  </a:ext>
                </a:extLst>
              </a:tr>
              <a:tr h="525943">
                <a:tc>
                  <a:txBody>
                    <a:bodyPr/>
                    <a:lstStyle/>
                    <a:p>
                      <a:pPr algn="ctr" fontAlgn="ctr"/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100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0.88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2349"/>
                  </a:ext>
                </a:extLst>
              </a:tr>
              <a:tr h="525943">
                <a:tc>
                  <a:txBody>
                    <a:bodyPr/>
                    <a:lstStyle/>
                    <a:p>
                      <a:pPr algn="ctr" fontAlgn="ctr"/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120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0.69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100916"/>
                  </a:ext>
                </a:extLst>
              </a:tr>
              <a:tr h="525943">
                <a:tc>
                  <a:txBody>
                    <a:bodyPr/>
                    <a:lstStyle/>
                    <a:p>
                      <a:pPr algn="ctr" fontAlgn="ctr"/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140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0.3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483676"/>
                  </a:ext>
                </a:extLst>
              </a:tr>
              <a:tr h="525943">
                <a:tc>
                  <a:txBody>
                    <a:bodyPr/>
                    <a:lstStyle/>
                    <a:p>
                      <a:pPr algn="ctr" fontAlgn="ctr"/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160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u="none" strike="noStrike" dirty="0">
                          <a:effectLst/>
                        </a:rPr>
                        <a:t>0.3</a:t>
                      </a:r>
                      <a:endParaRPr lang="en-US" altLang="ja-JP" sz="2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11613" marR="11613" marT="116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31932"/>
                  </a:ext>
                </a:extLst>
              </a:tr>
            </a:tbl>
          </a:graphicData>
        </a:graphic>
      </p:graphicFrame>
      <p:sp>
        <p:nvSpPr>
          <p:cNvPr id="10" name="日付プレースホルダー 9">
            <a:extLst>
              <a:ext uri="{FF2B5EF4-FFF2-40B4-BE49-F238E27FC236}">
                <a16:creationId xmlns:a16="http://schemas.microsoft.com/office/drawing/2014/main" id="{629E711E-4F1B-CE3D-9800-074EFE8A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90C0A133-0DEA-9F03-F954-DE015EFD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14" name="下矢印 13">
            <a:extLst>
              <a:ext uri="{FF2B5EF4-FFF2-40B4-BE49-F238E27FC236}">
                <a16:creationId xmlns:a16="http://schemas.microsoft.com/office/drawing/2014/main" id="{F3F6A5B2-B2CF-B636-04E4-1E15303FD2B1}"/>
              </a:ext>
            </a:extLst>
          </p:cNvPr>
          <p:cNvSpPr/>
          <p:nvPr/>
        </p:nvSpPr>
        <p:spPr>
          <a:xfrm>
            <a:off x="8289795" y="3117081"/>
            <a:ext cx="1176867" cy="242247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F3867093-491E-2056-2B7F-F7E888DF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16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208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442F4A-CD62-D98A-1839-A1F05E7D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52A1B85-2568-3219-7FAF-179408CFFC90}"/>
              </a:ext>
            </a:extLst>
          </p:cNvPr>
          <p:cNvSpPr/>
          <p:nvPr/>
        </p:nvSpPr>
        <p:spPr>
          <a:xfrm>
            <a:off x="548959" y="4239017"/>
            <a:ext cx="11094081" cy="15716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dirty="0">
                <a:solidFill>
                  <a:sysClr val="windowText" lastClr="000000"/>
                </a:solidFill>
              </a:rPr>
              <a:t>F-value of the music recognition by the proposed method exceeded the</a:t>
            </a:r>
          </a:p>
          <a:p>
            <a:r>
              <a:rPr lang="en-US" altLang="ja-JP" sz="2400" dirty="0">
                <a:solidFill>
                  <a:sysClr val="windowText" lastClr="000000"/>
                </a:solidFill>
              </a:rPr>
              <a:t>F-value of the method using only acoustic signal</a:t>
            </a:r>
          </a:p>
          <a:p>
            <a:r>
              <a:rPr kumimoji="1" lang="en-US" altLang="ja-JP" sz="2400" dirty="0">
                <a:solidFill>
                  <a:sysClr val="windowText" lastClr="000000"/>
                </a:solidFill>
                <a:highlight>
                  <a:srgbClr val="00FFFF"/>
                </a:highlight>
              </a:rPr>
              <a:t>Method using </a:t>
            </a:r>
            <a:r>
              <a:rPr lang="en-US" altLang="ja-JP" sz="2400" dirty="0">
                <a:solidFill>
                  <a:sysClr val="windowText" lastClr="000000"/>
                </a:solidFill>
                <a:highlight>
                  <a:srgbClr val="00FFFF"/>
                </a:highlight>
              </a:rPr>
              <a:t>both sound and video is effective in music recognition of drums</a:t>
            </a:r>
            <a:endParaRPr kumimoji="1" lang="ja-JP" altLang="en-US" sz="2400">
              <a:solidFill>
                <a:sysClr val="windowText" lastClr="000000"/>
              </a:solidFill>
              <a:highlight>
                <a:srgbClr val="00FFFF"/>
              </a:highlight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28E5918-3B45-7292-46FC-446139A9C80C}"/>
              </a:ext>
            </a:extLst>
          </p:cNvPr>
          <p:cNvSpPr/>
          <p:nvPr/>
        </p:nvSpPr>
        <p:spPr>
          <a:xfrm>
            <a:off x="4694672" y="3757461"/>
            <a:ext cx="2802650" cy="685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ysClr val="windowText" lastClr="000000"/>
                </a:solidFill>
              </a:rPr>
              <a:t>Results</a:t>
            </a:r>
            <a:endParaRPr kumimoji="1" lang="ja-JP" altLang="en-US" sz="3200">
              <a:solidFill>
                <a:sysClr val="windowText" lastClr="000000"/>
              </a:solidFill>
            </a:endParaRPr>
          </a:p>
        </p:txBody>
      </p:sp>
      <p:sp>
        <p:nvSpPr>
          <p:cNvPr id="15" name="日付プレースホルダー 14">
            <a:extLst>
              <a:ext uri="{FF2B5EF4-FFF2-40B4-BE49-F238E27FC236}">
                <a16:creationId xmlns:a16="http://schemas.microsoft.com/office/drawing/2014/main" id="{8A703267-25E8-C239-3E99-680B25E5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16" name="フッター プレースホルダー 15">
            <a:extLst>
              <a:ext uri="{FF2B5EF4-FFF2-40B4-BE49-F238E27FC236}">
                <a16:creationId xmlns:a16="http://schemas.microsoft.com/office/drawing/2014/main" id="{05BF69A2-0271-1CAE-E4C5-0E451919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1340E17-203A-A90B-E3B3-335CEE8309B1}"/>
              </a:ext>
            </a:extLst>
          </p:cNvPr>
          <p:cNvSpPr/>
          <p:nvPr/>
        </p:nvSpPr>
        <p:spPr>
          <a:xfrm>
            <a:off x="548959" y="2032152"/>
            <a:ext cx="11094081" cy="15716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ja-JP" sz="2400" dirty="0">
                <a:solidFill>
                  <a:sysClr val="windowText" lastClr="000000"/>
                </a:solidFill>
              </a:rPr>
              <a:t>We propose a method to increase the accuracy of the musical scoring by using both sound and video of drum performance</a:t>
            </a:r>
            <a:endParaRPr kumimoji="1" lang="ja-JP" altLang="en-US" sz="2400">
              <a:solidFill>
                <a:sysClr val="windowText" lastClr="000000"/>
              </a:solidFill>
              <a:highlight>
                <a:srgbClr val="00FFFF"/>
              </a:highlight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7AC8B73-5FEC-17DE-1798-4BC11456A7D9}"/>
              </a:ext>
            </a:extLst>
          </p:cNvPr>
          <p:cNvSpPr/>
          <p:nvPr/>
        </p:nvSpPr>
        <p:spPr>
          <a:xfrm>
            <a:off x="4694672" y="1550596"/>
            <a:ext cx="2802650" cy="685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ysClr val="windowText" lastClr="000000"/>
                </a:solidFill>
              </a:rPr>
              <a:t>Research</a:t>
            </a:r>
            <a:endParaRPr kumimoji="1" lang="ja-JP" altLang="en-US" sz="3200">
              <a:solidFill>
                <a:sysClr val="windowText" lastClr="000000"/>
              </a:solidFill>
            </a:endParaRPr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81AC97CD-9CD5-683A-81BE-CF40A36C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17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8653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BC0920-8B9E-9203-4492-1D6DB937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Spare slides from now on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973E82-6792-AF0F-B943-50A8FF0F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98A550-D1CC-6A03-221C-A896AAC3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C9616B0-7155-94E4-15EA-A96DFFF2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18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473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FA9DCF-3007-723F-AE0E-F8513BC3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Introduction(1/2)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9FE11A-1837-D1D5-1F66-2CEF40D63E72}"/>
              </a:ext>
            </a:extLst>
          </p:cNvPr>
          <p:cNvSpPr/>
          <p:nvPr/>
        </p:nvSpPr>
        <p:spPr>
          <a:xfrm>
            <a:off x="842141" y="1690688"/>
            <a:ext cx="2220310" cy="2095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ysClr val="windowText" lastClr="000000"/>
                </a:solidFill>
              </a:rPr>
              <a:t>Problem</a:t>
            </a:r>
            <a:endParaRPr kumimoji="1" lang="ja-JP" altLang="en-US" sz="3200">
              <a:solidFill>
                <a:sysClr val="windowText" lastClr="00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68BCA98-4CE2-A84F-DD06-E4B93E750532}"/>
              </a:ext>
            </a:extLst>
          </p:cNvPr>
          <p:cNvSpPr/>
          <p:nvPr/>
        </p:nvSpPr>
        <p:spPr>
          <a:xfrm>
            <a:off x="838200" y="4549502"/>
            <a:ext cx="2220310" cy="11561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ysClr val="windowText" lastClr="000000"/>
                </a:solidFill>
              </a:rPr>
              <a:t>Solution</a:t>
            </a:r>
            <a:endParaRPr kumimoji="1" lang="ja-JP" altLang="en-US" sz="3200">
              <a:solidFill>
                <a:sysClr val="windowText" lastClr="00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9EC560E-3355-1BCA-3281-1E3F263A2D69}"/>
              </a:ext>
            </a:extLst>
          </p:cNvPr>
          <p:cNvSpPr/>
          <p:nvPr/>
        </p:nvSpPr>
        <p:spPr>
          <a:xfrm>
            <a:off x="3581400" y="1690687"/>
            <a:ext cx="7327006" cy="20957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ysClr val="windowText" lastClr="000000"/>
                </a:solidFill>
              </a:rPr>
              <a:t>For beginners, it is difficult to learn drumming from the videos uploaded on video sites because the </a:t>
            </a:r>
            <a:r>
              <a:rPr lang="en-US" altLang="ja-JP" sz="2400" dirty="0">
                <a:solidFill>
                  <a:sysClr val="windowText" lastClr="000000"/>
                </a:solidFill>
                <a:highlight>
                  <a:srgbClr val="00FFFF"/>
                </a:highlight>
              </a:rPr>
              <a:t>performance video is too fast</a:t>
            </a:r>
            <a:r>
              <a:rPr lang="en-US" altLang="ja-JP" sz="2400" dirty="0">
                <a:solidFill>
                  <a:sysClr val="windowText" lastClr="000000"/>
                </a:solidFill>
              </a:rPr>
              <a:t> or </a:t>
            </a:r>
            <a:r>
              <a:rPr lang="en-US" altLang="ja-JP" sz="2400" dirty="0">
                <a:solidFill>
                  <a:sysClr val="windowText" lastClr="000000"/>
                </a:solidFill>
                <a:highlight>
                  <a:srgbClr val="00FFFF"/>
                </a:highlight>
              </a:rPr>
              <a:t>some movement is not visible behind other instrument or object</a:t>
            </a:r>
            <a:r>
              <a:rPr lang="en-US" altLang="ja-JP" sz="2400" dirty="0">
                <a:solidFill>
                  <a:sysClr val="windowText" lastClr="000000"/>
                </a:solidFill>
              </a:rPr>
              <a:t>, and </a:t>
            </a:r>
            <a:r>
              <a:rPr lang="en-US" altLang="ja-JP" sz="2400" dirty="0">
                <a:solidFill>
                  <a:sysClr val="windowText" lastClr="000000"/>
                </a:solidFill>
                <a:highlight>
                  <a:srgbClr val="00FFFF"/>
                </a:highlight>
              </a:rPr>
              <a:t>it is costly to buy a drum score</a:t>
            </a:r>
            <a:endParaRPr kumimoji="1" lang="ja-JP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0EEC9D5-D26C-CE35-D88A-C47C3B8DAD70}"/>
              </a:ext>
            </a:extLst>
          </p:cNvPr>
          <p:cNvSpPr/>
          <p:nvPr/>
        </p:nvSpPr>
        <p:spPr>
          <a:xfrm>
            <a:off x="3581400" y="4549502"/>
            <a:ext cx="7327006" cy="11561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ysClr val="windowText" lastClr="000000"/>
                </a:solidFill>
              </a:rPr>
              <a:t>Make an automatic drum music scoring system using sound and video</a:t>
            </a:r>
            <a:endParaRPr kumimoji="1" lang="ja-JP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9" name="日付プレースホルダー 18">
            <a:extLst>
              <a:ext uri="{FF2B5EF4-FFF2-40B4-BE49-F238E27FC236}">
                <a16:creationId xmlns:a16="http://schemas.microsoft.com/office/drawing/2014/main" id="{E0A79FF6-C9EF-759F-5B3F-ED523EF4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20" name="フッター プレースホルダー 19">
            <a:extLst>
              <a:ext uri="{FF2B5EF4-FFF2-40B4-BE49-F238E27FC236}">
                <a16:creationId xmlns:a16="http://schemas.microsoft.com/office/drawing/2014/main" id="{1CF8FB26-4F92-C1EB-9F66-CA4E2213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7002F315-F337-D063-5A29-E6D873A6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750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5F732-CB2C-0822-BB52-57B52E4F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1300E9-CE4C-25AC-65C1-614F6111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CD1341-9BCD-B66D-FFBC-2F55BA86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 dirty="0"/>
              <a:t>Recognition of Drum Music using Sound and Video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641E1A6-BC1B-F000-588E-5CD750294423}"/>
              </a:ext>
            </a:extLst>
          </p:cNvPr>
          <p:cNvSpPr/>
          <p:nvPr/>
        </p:nvSpPr>
        <p:spPr>
          <a:xfrm>
            <a:off x="548962" y="2172244"/>
            <a:ext cx="11094081" cy="26426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solidFill>
                  <a:sysClr val="windowText" lastClr="000000"/>
                </a:solidFill>
              </a:rPr>
              <a:t>Difficult to classif</a:t>
            </a:r>
            <a:r>
              <a:rPr lang="en-US" altLang="ja-JP" sz="2400" dirty="0">
                <a:solidFill>
                  <a:sysClr val="windowText" lastClr="000000"/>
                </a:solidFill>
              </a:rPr>
              <a:t>y high tom and low tom, floor tom and bass drum due to the similarity of frequency peak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ysClr val="windowText" lastClr="000000"/>
                </a:solidFill>
              </a:rPr>
              <a:t>High tom, low tom, crash cymbals were sometimes not recognized because frequency peak changes depending on the way of hitting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ysClr val="windowText" lastClr="000000"/>
                </a:solidFill>
              </a:rPr>
              <a:t>Onset were not detected in quick performances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DF7611-FDCD-6BBE-F2EA-2CE4921E3FC1}"/>
              </a:ext>
            </a:extLst>
          </p:cNvPr>
          <p:cNvSpPr/>
          <p:nvPr/>
        </p:nvSpPr>
        <p:spPr>
          <a:xfrm>
            <a:off x="4694675" y="1690688"/>
            <a:ext cx="2802650" cy="685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ysClr val="windowText" lastClr="000000"/>
                </a:solidFill>
              </a:rPr>
              <a:t>Difficulties</a:t>
            </a:r>
            <a:endParaRPr kumimoji="1" lang="ja-JP" altLang="en-US" sz="3200">
              <a:solidFill>
                <a:sysClr val="windowText" lastClr="000000"/>
              </a:solidFill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3AB14206-C708-B98F-236C-83D97483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19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6799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6AE07E-BA96-F91F-393E-AE9D9065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evaluation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F79078-E226-F6E0-2924-17F1052F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CA17AE-E837-010C-306F-A7925E82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 dirty="0"/>
              <a:t>Recognition of Drum Music using Sound and Video</a:t>
            </a:r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8FC10A88-B7A2-0CD7-EB1A-458D34B98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2" y="1352262"/>
            <a:ext cx="10991850" cy="5479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dirty="0"/>
              <a:t>Drum s</a:t>
            </a:r>
            <a:r>
              <a:rPr kumimoji="1" lang="en-US" altLang="ja-JP" dirty="0"/>
              <a:t>core of the results at BPM160 </a:t>
            </a:r>
            <a:endParaRPr kumimoji="1" lang="ja-JP" altLang="en-US"/>
          </a:p>
        </p:txBody>
      </p:sp>
      <p:pic>
        <p:nvPicPr>
          <p:cNvPr id="8" name="図 7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776AF513-4B76-DD07-0242-B69E86C1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90" y="1991799"/>
            <a:ext cx="4705170" cy="405896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37765E-DB4A-7B05-4D2C-E25A458F7AC2}"/>
              </a:ext>
            </a:extLst>
          </p:cNvPr>
          <p:cNvSpPr txBox="1"/>
          <p:nvPr/>
        </p:nvSpPr>
        <p:spPr>
          <a:xfrm>
            <a:off x="6284115" y="2031417"/>
            <a:ext cx="833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>
                <a:solidFill>
                  <a:srgbClr val="FF0000"/>
                </a:solidFill>
              </a:rPr>
              <a:t>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52EDFE6-D576-45FE-2C6F-198BF8F62559}"/>
              </a:ext>
            </a:extLst>
          </p:cNvPr>
          <p:cNvSpPr txBox="1"/>
          <p:nvPr/>
        </p:nvSpPr>
        <p:spPr>
          <a:xfrm>
            <a:off x="7117557" y="2031494"/>
            <a:ext cx="447436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Notes that are played but not recognized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5A3B9BF-F8EB-DF30-C80C-560AA0DA02FA}"/>
              </a:ext>
            </a:extLst>
          </p:cNvPr>
          <p:cNvSpPr txBox="1"/>
          <p:nvPr/>
        </p:nvSpPr>
        <p:spPr>
          <a:xfrm>
            <a:off x="7117557" y="2985601"/>
            <a:ext cx="447436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Notes that are not played but recognized as played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BA6CF9C-0C92-D49E-BF19-3623A6353D09}"/>
              </a:ext>
            </a:extLst>
          </p:cNvPr>
          <p:cNvSpPr txBox="1"/>
          <p:nvPr/>
        </p:nvSpPr>
        <p:spPr>
          <a:xfrm>
            <a:off x="7117556" y="3939708"/>
            <a:ext cx="447436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Notes that are playe</a:t>
            </a:r>
            <a:r>
              <a:rPr lang="en-US" altLang="ja-JP" sz="2800" dirty="0"/>
              <a:t>d and are recognized</a:t>
            </a:r>
            <a:endParaRPr kumimoji="1" lang="en-US" altLang="ja-JP" sz="28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ED9C2D7-880C-CC6D-AE5B-602DABDB6DEA}"/>
              </a:ext>
            </a:extLst>
          </p:cNvPr>
          <p:cNvSpPr txBox="1"/>
          <p:nvPr/>
        </p:nvSpPr>
        <p:spPr>
          <a:xfrm>
            <a:off x="6284111" y="2982873"/>
            <a:ext cx="833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>
                <a:solidFill>
                  <a:srgbClr val="0070C0"/>
                </a:solidFill>
              </a:rPr>
              <a:t>♪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EBBBAE-2BAC-1240-3090-587471600C80}"/>
              </a:ext>
            </a:extLst>
          </p:cNvPr>
          <p:cNvSpPr txBox="1"/>
          <p:nvPr/>
        </p:nvSpPr>
        <p:spPr>
          <a:xfrm>
            <a:off x="6251954" y="3942100"/>
            <a:ext cx="833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/>
              <a:t>♪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17D2D26-A878-A44E-E0C3-7D9A4FC5E1FF}"/>
              </a:ext>
            </a:extLst>
          </p:cNvPr>
          <p:cNvSpPr/>
          <p:nvPr/>
        </p:nvSpPr>
        <p:spPr>
          <a:xfrm>
            <a:off x="6251954" y="2028766"/>
            <a:ext cx="5339968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D0B5D76-5221-9AB5-1E68-1F596DEFE4E2}"/>
              </a:ext>
            </a:extLst>
          </p:cNvPr>
          <p:cNvSpPr/>
          <p:nvPr/>
        </p:nvSpPr>
        <p:spPr>
          <a:xfrm>
            <a:off x="6251954" y="3938280"/>
            <a:ext cx="5339968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7F77F4-1D6F-54EB-B6FE-164266A16BE0}"/>
              </a:ext>
            </a:extLst>
          </p:cNvPr>
          <p:cNvSpPr/>
          <p:nvPr/>
        </p:nvSpPr>
        <p:spPr>
          <a:xfrm>
            <a:off x="6251954" y="2992074"/>
            <a:ext cx="5339968" cy="9541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EE46579E-87D8-CA98-751D-075C0D2AE9F7}"/>
              </a:ext>
            </a:extLst>
          </p:cNvPr>
          <p:cNvSpPr txBox="1">
            <a:spLocks/>
          </p:cNvSpPr>
          <p:nvPr/>
        </p:nvSpPr>
        <p:spPr>
          <a:xfrm>
            <a:off x="6015033" y="5047199"/>
            <a:ext cx="5648328" cy="86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b="1" dirty="0"/>
              <a:t>Onset detections are not working well at 16-part notes</a:t>
            </a:r>
            <a:endParaRPr lang="ja-JP" altLang="en-US" b="1"/>
          </a:p>
        </p:txBody>
      </p:sp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398D67E2-982B-450D-3DF9-296D104C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20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93628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3697C2-5232-78D4-FA84-7F35E809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Non-negative Matrix Factorization</a:t>
            </a:r>
            <a:endParaRPr kumimoji="1" lang="ja-JP" altLang="en-US"/>
          </a:p>
        </p:txBody>
      </p:sp>
      <p:pic>
        <p:nvPicPr>
          <p:cNvPr id="49" name="コンテンツ プレースホルダー 48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089B8644-0794-9DBB-98C1-3641AA949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290013"/>
            <a:ext cx="10515600" cy="2066337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30F1D-83F5-A318-5C2E-E9930CA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2023/9/7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9C826E-1FAE-BCE6-3D96-B8E70B8F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ja-JP"/>
              <a:t>Recognition of Drum Music using Sound and Video</a:t>
            </a:r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5AA1AB-7E01-E9E8-F12B-FE93BE81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21</a:t>
            </a:fld>
            <a:r>
              <a:rPr lang="en-US" altLang="ja-JP"/>
              <a:t>/17</a:t>
            </a:r>
            <a:endParaRPr lang="ja-JP" altLang="en-US"/>
          </a:p>
        </p:txBody>
      </p:sp>
      <p:sp>
        <p:nvSpPr>
          <p:cNvPr id="50" name="コンテンツ プレースホルダー 2">
            <a:extLst>
              <a:ext uri="{FF2B5EF4-FFF2-40B4-BE49-F238E27FC236}">
                <a16:creationId xmlns:a16="http://schemas.microsoft.com/office/drawing/2014/main" id="{34B96428-0479-E3B3-4EC3-AE68A87600C7}"/>
              </a:ext>
            </a:extLst>
          </p:cNvPr>
          <p:cNvSpPr txBox="1">
            <a:spLocks/>
          </p:cNvSpPr>
          <p:nvPr/>
        </p:nvSpPr>
        <p:spPr>
          <a:xfrm>
            <a:off x="600072" y="1528227"/>
            <a:ext cx="10991850" cy="94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" altLang="ja-JP" dirty="0"/>
              <a:t>NMF is an algorithm that decomposes a nonnegative matrix into two other nonnegative matrix</a:t>
            </a:r>
            <a:endParaRPr lang="ja-JP" altLang="en-US"/>
          </a:p>
        </p:txBody>
      </p:sp>
      <p:sp>
        <p:nvSpPr>
          <p:cNvPr id="52" name="コンテンツ プレースホルダー 2">
            <a:extLst>
              <a:ext uri="{FF2B5EF4-FFF2-40B4-BE49-F238E27FC236}">
                <a16:creationId xmlns:a16="http://schemas.microsoft.com/office/drawing/2014/main" id="{E23486D4-9815-C132-A9FE-728BBD985ACE}"/>
              </a:ext>
            </a:extLst>
          </p:cNvPr>
          <p:cNvSpPr txBox="1">
            <a:spLocks/>
          </p:cNvSpPr>
          <p:nvPr/>
        </p:nvSpPr>
        <p:spPr>
          <a:xfrm>
            <a:off x="600072" y="2476253"/>
            <a:ext cx="10991850" cy="948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" altLang="ja-JP" dirty="0"/>
              <a:t>When it is applied to the voice of a drum, it can be decomposed into the average spectrum and activation of each percussion instruments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957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5895DA-979A-DBEC-2E33-E87F8FDB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Music Recognition using RNN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240212-9917-485D-8A4F-DAF25B3E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2023/9/7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B6BE55-EE44-6B2B-B7E7-680DD786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ja-JP"/>
              <a:t>Recognition of Drum Music using Sound and Video</a:t>
            </a:r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06CFAA-8DBB-B422-E686-5E1C9122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22</a:t>
            </a:fld>
            <a:r>
              <a:rPr lang="en-US" altLang="ja-JP"/>
              <a:t>/17</a:t>
            </a:r>
            <a:endParaRPr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263C0DF-5CEE-FF55-1DD3-5210B5B40F3E}"/>
              </a:ext>
            </a:extLst>
          </p:cNvPr>
          <p:cNvSpPr/>
          <p:nvPr/>
        </p:nvSpPr>
        <p:spPr>
          <a:xfrm>
            <a:off x="2756354" y="4525204"/>
            <a:ext cx="90311" cy="903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55F7C2F8-DCA4-2ED9-E0AB-434AD199D2F1}"/>
              </a:ext>
            </a:extLst>
          </p:cNvPr>
          <p:cNvSpPr/>
          <p:nvPr/>
        </p:nvSpPr>
        <p:spPr>
          <a:xfrm>
            <a:off x="2756354" y="4753877"/>
            <a:ext cx="90311" cy="903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05FC0FD-F191-1FF3-D108-B5812AEAFFB3}"/>
              </a:ext>
            </a:extLst>
          </p:cNvPr>
          <p:cNvSpPr/>
          <p:nvPr/>
        </p:nvSpPr>
        <p:spPr>
          <a:xfrm>
            <a:off x="2756354" y="4997948"/>
            <a:ext cx="90311" cy="903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b="1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22E1EB-FA6A-711C-E18E-85691EFDF38F}"/>
              </a:ext>
            </a:extLst>
          </p:cNvPr>
          <p:cNvSpPr/>
          <p:nvPr/>
        </p:nvSpPr>
        <p:spPr>
          <a:xfrm>
            <a:off x="4457924" y="3429000"/>
            <a:ext cx="2065866" cy="194168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NN</a:t>
            </a:r>
            <a:endParaRPr kumimoji="1" lang="ja-JP" altLang="en-US" sz="280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3DD4FDD-E0F0-AFD0-1B3F-D91DF53EFF8E}"/>
              </a:ext>
            </a:extLst>
          </p:cNvPr>
          <p:cNvSpPr/>
          <p:nvPr/>
        </p:nvSpPr>
        <p:spPr>
          <a:xfrm>
            <a:off x="7756261" y="3021441"/>
            <a:ext cx="2506251" cy="6096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Hi-hat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46149AC-5B9D-91C8-B55F-76E4F379E18A}"/>
              </a:ext>
            </a:extLst>
          </p:cNvPr>
          <p:cNvSpPr/>
          <p:nvPr/>
        </p:nvSpPr>
        <p:spPr>
          <a:xfrm>
            <a:off x="7756261" y="4095045"/>
            <a:ext cx="2506251" cy="6096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Snare drum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8072A23-EF10-4C97-637A-E7412E2F0928}"/>
              </a:ext>
            </a:extLst>
          </p:cNvPr>
          <p:cNvSpPr/>
          <p:nvPr/>
        </p:nvSpPr>
        <p:spPr>
          <a:xfrm>
            <a:off x="7760425" y="5169371"/>
            <a:ext cx="2506251" cy="6096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Bass drum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57AD5DEC-828A-FB72-5580-517EA2A67347}"/>
              </a:ext>
            </a:extLst>
          </p:cNvPr>
          <p:cNvSpPr/>
          <p:nvPr/>
        </p:nvSpPr>
        <p:spPr>
          <a:xfrm>
            <a:off x="3786258" y="4043202"/>
            <a:ext cx="515094" cy="841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>
            <a:extLst>
              <a:ext uri="{FF2B5EF4-FFF2-40B4-BE49-F238E27FC236}">
                <a16:creationId xmlns:a16="http://schemas.microsoft.com/office/drawing/2014/main" id="{E1FF1A4E-C797-0E5C-4E25-7579A0B38E3F}"/>
              </a:ext>
            </a:extLst>
          </p:cNvPr>
          <p:cNvSpPr/>
          <p:nvPr/>
        </p:nvSpPr>
        <p:spPr>
          <a:xfrm>
            <a:off x="6836935" y="4043202"/>
            <a:ext cx="515094" cy="841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0294C1F-5E6C-7EDC-FCE0-243EBFA5B194}"/>
              </a:ext>
            </a:extLst>
          </p:cNvPr>
          <p:cNvSpPr/>
          <p:nvPr/>
        </p:nvSpPr>
        <p:spPr>
          <a:xfrm>
            <a:off x="2039594" y="3033196"/>
            <a:ext cx="1433519" cy="6096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128Hz</a:t>
            </a:r>
            <a:endParaRPr kumimoji="1" lang="ja-JP" altLang="en-US" sz="2000" b="1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4725737-23C4-5DBE-D997-0753D9DCE123}"/>
              </a:ext>
            </a:extLst>
          </p:cNvPr>
          <p:cNvSpPr/>
          <p:nvPr/>
        </p:nvSpPr>
        <p:spPr>
          <a:xfrm>
            <a:off x="2026556" y="3796556"/>
            <a:ext cx="1433519" cy="6096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126Hz</a:t>
            </a:r>
            <a:endParaRPr kumimoji="1" lang="ja-JP" altLang="en-US" sz="2000" b="1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EE5BDDA-DDB5-A738-872A-DF525DE95472}"/>
              </a:ext>
            </a:extLst>
          </p:cNvPr>
          <p:cNvSpPr/>
          <p:nvPr/>
        </p:nvSpPr>
        <p:spPr>
          <a:xfrm>
            <a:off x="2026555" y="5242019"/>
            <a:ext cx="1433519" cy="6096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>
                <a:solidFill>
                  <a:schemeClr val="tx1"/>
                </a:solidFill>
              </a:rPr>
              <a:t>2Hz</a:t>
            </a:r>
            <a:endParaRPr kumimoji="1" lang="ja-JP" altLang="en-US" sz="2000" b="1">
              <a:solidFill>
                <a:schemeClr val="tx1"/>
              </a:solidFill>
            </a:endParaRPr>
          </a:p>
        </p:txBody>
      </p:sp>
      <p:sp>
        <p:nvSpPr>
          <p:cNvPr id="19" name="左中かっこ 18">
            <a:extLst>
              <a:ext uri="{FF2B5EF4-FFF2-40B4-BE49-F238E27FC236}">
                <a16:creationId xmlns:a16="http://schemas.microsoft.com/office/drawing/2014/main" id="{C45554F7-1357-9483-55FE-8ECFDB58D2CF}"/>
              </a:ext>
            </a:extLst>
          </p:cNvPr>
          <p:cNvSpPr/>
          <p:nvPr/>
        </p:nvSpPr>
        <p:spPr>
          <a:xfrm>
            <a:off x="1641737" y="2973434"/>
            <a:ext cx="199696" cy="2911227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EDEC52-E29F-CE8B-A04B-0BFF423FE2C7}"/>
              </a:ext>
            </a:extLst>
          </p:cNvPr>
          <p:cNvSpPr txBox="1"/>
          <p:nvPr/>
        </p:nvSpPr>
        <p:spPr>
          <a:xfrm>
            <a:off x="223520" y="4240186"/>
            <a:ext cx="1325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/>
              <a:t>64</a:t>
            </a:r>
            <a:r>
              <a:rPr lang="en-US" altLang="ja-JP" sz="2000" b="1" dirty="0"/>
              <a:t> nodes</a:t>
            </a:r>
            <a:endParaRPr kumimoji="1" lang="ja-JP" altLang="en-US" sz="200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0C5B359-BD2C-1C8B-E3DF-0EFA2707FAF4}"/>
              </a:ext>
            </a:extLst>
          </p:cNvPr>
          <p:cNvSpPr txBox="1"/>
          <p:nvPr/>
        </p:nvSpPr>
        <p:spPr>
          <a:xfrm>
            <a:off x="3764065" y="3575873"/>
            <a:ext cx="7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IN</a:t>
            </a:r>
            <a:endParaRPr kumimoji="1" lang="ja-JP" altLang="en-US" sz="20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E4B8792-B6A2-2582-5B59-8436825E43EA}"/>
              </a:ext>
            </a:extLst>
          </p:cNvPr>
          <p:cNvSpPr txBox="1"/>
          <p:nvPr/>
        </p:nvSpPr>
        <p:spPr>
          <a:xfrm>
            <a:off x="6723654" y="3587575"/>
            <a:ext cx="741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OUT</a:t>
            </a:r>
            <a:endParaRPr kumimoji="1" lang="ja-JP" altLang="en-US" sz="2000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AB6112F8-9B88-CE63-BA73-1F4E07ABE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518271"/>
            <a:ext cx="10991850" cy="1140495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The input is 64 frequency nodes. Value is the volume.</a:t>
            </a:r>
          </a:p>
          <a:p>
            <a:r>
              <a:rPr lang="en-US" altLang="ja-JP" sz="2400" dirty="0"/>
              <a:t>The output is the activation of each instruments. Value is the probability.</a:t>
            </a:r>
          </a:p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767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6C80AE-BECA-B063-050A-6354B40D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Short-Time Fourier Transform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C7EE03-339F-50BB-2A75-113BC3BE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2023/9/7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50B74B-755B-5BB2-3A17-CE4123780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ja-JP"/>
              <a:t>Recognition of Drum Music using Sound and Video</a:t>
            </a:r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C55116-1CDC-9A14-0666-7CB085CE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23</a:t>
            </a:fld>
            <a:r>
              <a:rPr lang="en-US" altLang="ja-JP"/>
              <a:t>/17</a:t>
            </a:r>
            <a:endParaRPr lang="ja-JP" altLang="en-US"/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C5A73AD0-3DEB-517D-A89D-EC20CF7DF51A}"/>
              </a:ext>
            </a:extLst>
          </p:cNvPr>
          <p:cNvCxnSpPr>
            <a:cxnSpLocks/>
          </p:cNvCxnSpPr>
          <p:nvPr/>
        </p:nvCxnSpPr>
        <p:spPr>
          <a:xfrm>
            <a:off x="3006970" y="2697761"/>
            <a:ext cx="43727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F3EF10B9-B110-5CD4-AF14-1690BE33FB5F}"/>
              </a:ext>
            </a:extLst>
          </p:cNvPr>
          <p:cNvCxnSpPr>
            <a:cxnSpLocks/>
          </p:cNvCxnSpPr>
          <p:nvPr/>
        </p:nvCxnSpPr>
        <p:spPr>
          <a:xfrm>
            <a:off x="3229708" y="2047130"/>
            <a:ext cx="0" cy="6506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C29316CA-8B1E-8ABC-F4F8-0FE8F81B16D9}"/>
              </a:ext>
            </a:extLst>
          </p:cNvPr>
          <p:cNvCxnSpPr>
            <a:cxnSpLocks/>
          </p:cNvCxnSpPr>
          <p:nvPr/>
        </p:nvCxnSpPr>
        <p:spPr>
          <a:xfrm>
            <a:off x="3393831" y="1950653"/>
            <a:ext cx="0" cy="7471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CEE3759-BB74-A919-8889-38FF0F4BB236}"/>
              </a:ext>
            </a:extLst>
          </p:cNvPr>
          <p:cNvCxnSpPr>
            <a:cxnSpLocks/>
          </p:cNvCxnSpPr>
          <p:nvPr/>
        </p:nvCxnSpPr>
        <p:spPr>
          <a:xfrm>
            <a:off x="3557954" y="1759915"/>
            <a:ext cx="0" cy="937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8EC01EE3-BD0C-DC89-78D4-EE5D7851F11F}"/>
              </a:ext>
            </a:extLst>
          </p:cNvPr>
          <p:cNvCxnSpPr>
            <a:cxnSpLocks/>
          </p:cNvCxnSpPr>
          <p:nvPr/>
        </p:nvCxnSpPr>
        <p:spPr>
          <a:xfrm>
            <a:off x="3710355" y="1851799"/>
            <a:ext cx="0" cy="845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AE35B45B-C630-5804-AD82-32EE7A0424D3}"/>
              </a:ext>
            </a:extLst>
          </p:cNvPr>
          <p:cNvCxnSpPr>
            <a:cxnSpLocks/>
          </p:cNvCxnSpPr>
          <p:nvPr/>
        </p:nvCxnSpPr>
        <p:spPr>
          <a:xfrm>
            <a:off x="3874477" y="1950653"/>
            <a:ext cx="0" cy="7471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072E5E7D-6A55-969B-D812-EC678FF87F38}"/>
              </a:ext>
            </a:extLst>
          </p:cNvPr>
          <p:cNvCxnSpPr>
            <a:cxnSpLocks/>
          </p:cNvCxnSpPr>
          <p:nvPr/>
        </p:nvCxnSpPr>
        <p:spPr>
          <a:xfrm>
            <a:off x="4038600" y="2047130"/>
            <a:ext cx="0" cy="6506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9369875B-17EB-1E4F-A6B2-58296BF6798F}"/>
              </a:ext>
            </a:extLst>
          </p:cNvPr>
          <p:cNvCxnSpPr>
            <a:cxnSpLocks/>
          </p:cNvCxnSpPr>
          <p:nvPr/>
        </p:nvCxnSpPr>
        <p:spPr>
          <a:xfrm>
            <a:off x="4202723" y="2047130"/>
            <a:ext cx="0" cy="6506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6B25959F-A625-6806-F31E-1E3439CF8A5D}"/>
              </a:ext>
            </a:extLst>
          </p:cNvPr>
          <p:cNvCxnSpPr>
            <a:cxnSpLocks/>
          </p:cNvCxnSpPr>
          <p:nvPr/>
        </p:nvCxnSpPr>
        <p:spPr>
          <a:xfrm>
            <a:off x="4355124" y="1950653"/>
            <a:ext cx="0" cy="7471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6AA6C869-31E4-747B-22E5-A59B4B4543AA}"/>
              </a:ext>
            </a:extLst>
          </p:cNvPr>
          <p:cNvCxnSpPr>
            <a:cxnSpLocks/>
          </p:cNvCxnSpPr>
          <p:nvPr/>
        </p:nvCxnSpPr>
        <p:spPr>
          <a:xfrm>
            <a:off x="4519246" y="1759915"/>
            <a:ext cx="0" cy="937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62B0DCF6-E543-3668-1188-540EC6069D1B}"/>
              </a:ext>
            </a:extLst>
          </p:cNvPr>
          <p:cNvCxnSpPr>
            <a:cxnSpLocks/>
          </p:cNvCxnSpPr>
          <p:nvPr/>
        </p:nvCxnSpPr>
        <p:spPr>
          <a:xfrm>
            <a:off x="4683369" y="1851799"/>
            <a:ext cx="0" cy="845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02CBFE52-0724-DC11-CFB4-B64B24D57F0B}"/>
              </a:ext>
            </a:extLst>
          </p:cNvPr>
          <p:cNvCxnSpPr>
            <a:cxnSpLocks/>
          </p:cNvCxnSpPr>
          <p:nvPr/>
        </p:nvCxnSpPr>
        <p:spPr>
          <a:xfrm>
            <a:off x="4847492" y="1950653"/>
            <a:ext cx="0" cy="7471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6576C429-8FB4-29F9-A51F-87F8C1AD1749}"/>
              </a:ext>
            </a:extLst>
          </p:cNvPr>
          <p:cNvCxnSpPr>
            <a:cxnSpLocks/>
          </p:cNvCxnSpPr>
          <p:nvPr/>
        </p:nvCxnSpPr>
        <p:spPr>
          <a:xfrm>
            <a:off x="4999893" y="1759915"/>
            <a:ext cx="0" cy="937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C74AC5B4-BB7E-C24A-4A72-649B9D535717}"/>
              </a:ext>
            </a:extLst>
          </p:cNvPr>
          <p:cNvCxnSpPr>
            <a:cxnSpLocks/>
          </p:cNvCxnSpPr>
          <p:nvPr/>
        </p:nvCxnSpPr>
        <p:spPr>
          <a:xfrm>
            <a:off x="5164015" y="1654407"/>
            <a:ext cx="0" cy="10433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0C2BF619-6052-7CA6-F54D-97EC36CE6AAA}"/>
              </a:ext>
            </a:extLst>
          </p:cNvPr>
          <p:cNvCxnSpPr>
            <a:cxnSpLocks/>
          </p:cNvCxnSpPr>
          <p:nvPr/>
        </p:nvCxnSpPr>
        <p:spPr>
          <a:xfrm>
            <a:off x="5328138" y="1525454"/>
            <a:ext cx="0" cy="1172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92BDB738-56A8-C917-FB61-16A7E7356A86}"/>
              </a:ext>
            </a:extLst>
          </p:cNvPr>
          <p:cNvCxnSpPr>
            <a:cxnSpLocks/>
          </p:cNvCxnSpPr>
          <p:nvPr/>
        </p:nvCxnSpPr>
        <p:spPr>
          <a:xfrm>
            <a:off x="5492261" y="1396500"/>
            <a:ext cx="0" cy="1301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DB1B24A1-31B0-11CB-D108-662630713C5E}"/>
              </a:ext>
            </a:extLst>
          </p:cNvPr>
          <p:cNvCxnSpPr>
            <a:cxnSpLocks/>
          </p:cNvCxnSpPr>
          <p:nvPr/>
        </p:nvCxnSpPr>
        <p:spPr>
          <a:xfrm>
            <a:off x="5644662" y="1396500"/>
            <a:ext cx="0" cy="1301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6585570C-8CC3-336B-6EF1-26106DECEB41}"/>
              </a:ext>
            </a:extLst>
          </p:cNvPr>
          <p:cNvCxnSpPr>
            <a:cxnSpLocks/>
          </p:cNvCxnSpPr>
          <p:nvPr/>
        </p:nvCxnSpPr>
        <p:spPr>
          <a:xfrm>
            <a:off x="5797062" y="1525454"/>
            <a:ext cx="0" cy="1172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3EE55796-C6AF-A6C5-749D-3435AAA7E85E}"/>
              </a:ext>
            </a:extLst>
          </p:cNvPr>
          <p:cNvCxnSpPr>
            <a:cxnSpLocks/>
          </p:cNvCxnSpPr>
          <p:nvPr/>
        </p:nvCxnSpPr>
        <p:spPr>
          <a:xfrm>
            <a:off x="5961185" y="1654407"/>
            <a:ext cx="0" cy="10433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D499660D-A2E8-48A3-9113-8B235CA275F9}"/>
              </a:ext>
            </a:extLst>
          </p:cNvPr>
          <p:cNvCxnSpPr>
            <a:cxnSpLocks/>
          </p:cNvCxnSpPr>
          <p:nvPr/>
        </p:nvCxnSpPr>
        <p:spPr>
          <a:xfrm>
            <a:off x="6125308" y="1759915"/>
            <a:ext cx="0" cy="937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27BB1DAB-1145-EE5A-A9B6-DCAA757F14C5}"/>
              </a:ext>
            </a:extLst>
          </p:cNvPr>
          <p:cNvCxnSpPr>
            <a:cxnSpLocks/>
          </p:cNvCxnSpPr>
          <p:nvPr/>
        </p:nvCxnSpPr>
        <p:spPr>
          <a:xfrm>
            <a:off x="6277709" y="1759915"/>
            <a:ext cx="0" cy="937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8AB089B6-9264-DA13-80CE-C1C8EDCF245C}"/>
              </a:ext>
            </a:extLst>
          </p:cNvPr>
          <p:cNvCxnSpPr>
            <a:cxnSpLocks/>
          </p:cNvCxnSpPr>
          <p:nvPr/>
        </p:nvCxnSpPr>
        <p:spPr>
          <a:xfrm>
            <a:off x="6441831" y="1851799"/>
            <a:ext cx="0" cy="845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C5BDEB19-6E8A-CA1D-5A16-7CD3ED0CE6F6}"/>
              </a:ext>
            </a:extLst>
          </p:cNvPr>
          <p:cNvCxnSpPr>
            <a:cxnSpLocks/>
          </p:cNvCxnSpPr>
          <p:nvPr/>
        </p:nvCxnSpPr>
        <p:spPr>
          <a:xfrm>
            <a:off x="6605954" y="1851799"/>
            <a:ext cx="0" cy="845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4A2EA98F-4D21-F6FE-3FEC-A08AE1CBE573}"/>
              </a:ext>
            </a:extLst>
          </p:cNvPr>
          <p:cNvCxnSpPr>
            <a:cxnSpLocks/>
          </p:cNvCxnSpPr>
          <p:nvPr/>
        </p:nvCxnSpPr>
        <p:spPr>
          <a:xfrm>
            <a:off x="6770077" y="1950653"/>
            <a:ext cx="0" cy="7471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E428CD34-07DA-443B-F70E-89C1603731FC}"/>
              </a:ext>
            </a:extLst>
          </p:cNvPr>
          <p:cNvCxnSpPr>
            <a:cxnSpLocks/>
          </p:cNvCxnSpPr>
          <p:nvPr/>
        </p:nvCxnSpPr>
        <p:spPr>
          <a:xfrm>
            <a:off x="6922478" y="2049507"/>
            <a:ext cx="0" cy="6482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87DA3E91-E6D4-5308-CAA9-92ECB2B442B0}"/>
              </a:ext>
            </a:extLst>
          </p:cNvPr>
          <p:cNvCxnSpPr>
            <a:cxnSpLocks/>
          </p:cNvCxnSpPr>
          <p:nvPr/>
        </p:nvCxnSpPr>
        <p:spPr>
          <a:xfrm>
            <a:off x="3085388" y="2758593"/>
            <a:ext cx="624967" cy="478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3D2AD962-B458-C5C9-2978-C2646FE5A016}"/>
              </a:ext>
            </a:extLst>
          </p:cNvPr>
          <p:cNvCxnSpPr>
            <a:cxnSpLocks/>
          </p:cNvCxnSpPr>
          <p:nvPr/>
        </p:nvCxnSpPr>
        <p:spPr>
          <a:xfrm flipH="1">
            <a:off x="3710355" y="2758593"/>
            <a:ext cx="863865" cy="478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フリーフォーム 100">
            <a:extLst>
              <a:ext uri="{FF2B5EF4-FFF2-40B4-BE49-F238E27FC236}">
                <a16:creationId xmlns:a16="http://schemas.microsoft.com/office/drawing/2014/main" id="{84746EE4-9D00-606E-11A7-0E237576F02D}"/>
              </a:ext>
            </a:extLst>
          </p:cNvPr>
          <p:cNvSpPr/>
          <p:nvPr/>
        </p:nvSpPr>
        <p:spPr>
          <a:xfrm>
            <a:off x="2960873" y="3795188"/>
            <a:ext cx="1512276" cy="1078594"/>
          </a:xfrm>
          <a:custGeom>
            <a:avLst/>
            <a:gdLst>
              <a:gd name="connsiteX0" fmla="*/ 0 w 2706129"/>
              <a:gd name="connsiteY0" fmla="*/ 1816509 h 1890650"/>
              <a:gd name="connsiteX1" fmla="*/ 939113 w 2706129"/>
              <a:gd name="connsiteY1" fmla="*/ 1482877 h 1890650"/>
              <a:gd name="connsiteX2" fmla="*/ 1606378 w 2706129"/>
              <a:gd name="connsiteY2" fmla="*/ 66 h 1890650"/>
              <a:gd name="connsiteX3" fmla="*/ 2187146 w 2706129"/>
              <a:gd name="connsiteY3" fmla="*/ 1544661 h 1890650"/>
              <a:gd name="connsiteX4" fmla="*/ 2706129 w 2706129"/>
              <a:gd name="connsiteY4" fmla="*/ 1890650 h 1890650"/>
              <a:gd name="connsiteX0" fmla="*/ 0 w 2706129"/>
              <a:gd name="connsiteY0" fmla="*/ 1816509 h 1890650"/>
              <a:gd name="connsiteX1" fmla="*/ 939113 w 2706129"/>
              <a:gd name="connsiteY1" fmla="*/ 1482877 h 1890650"/>
              <a:gd name="connsiteX2" fmla="*/ 1556951 w 2706129"/>
              <a:gd name="connsiteY2" fmla="*/ 66 h 1890650"/>
              <a:gd name="connsiteX3" fmla="*/ 2187146 w 2706129"/>
              <a:gd name="connsiteY3" fmla="*/ 1544661 h 1890650"/>
              <a:gd name="connsiteX4" fmla="*/ 2706129 w 2706129"/>
              <a:gd name="connsiteY4" fmla="*/ 1890650 h 1890650"/>
              <a:gd name="connsiteX0" fmla="*/ 0 w 2384853"/>
              <a:gd name="connsiteY0" fmla="*/ 1878293 h 1890650"/>
              <a:gd name="connsiteX1" fmla="*/ 617837 w 2384853"/>
              <a:gd name="connsiteY1" fmla="*/ 1482877 h 1890650"/>
              <a:gd name="connsiteX2" fmla="*/ 1235675 w 2384853"/>
              <a:gd name="connsiteY2" fmla="*/ 66 h 1890650"/>
              <a:gd name="connsiteX3" fmla="*/ 1865870 w 2384853"/>
              <a:gd name="connsiteY3" fmla="*/ 1544661 h 1890650"/>
              <a:gd name="connsiteX4" fmla="*/ 2384853 w 2384853"/>
              <a:gd name="connsiteY4" fmla="*/ 1890650 h 1890650"/>
              <a:gd name="connsiteX0" fmla="*/ 0 w 2384853"/>
              <a:gd name="connsiteY0" fmla="*/ 1878230 h 1890587"/>
              <a:gd name="connsiteX1" fmla="*/ 556054 w 2384853"/>
              <a:gd name="connsiteY1" fmla="*/ 1556954 h 1890587"/>
              <a:gd name="connsiteX2" fmla="*/ 1235675 w 2384853"/>
              <a:gd name="connsiteY2" fmla="*/ 3 h 1890587"/>
              <a:gd name="connsiteX3" fmla="*/ 1865870 w 2384853"/>
              <a:gd name="connsiteY3" fmla="*/ 1544598 h 1890587"/>
              <a:gd name="connsiteX4" fmla="*/ 2384853 w 2384853"/>
              <a:gd name="connsiteY4" fmla="*/ 1890587 h 1890587"/>
              <a:gd name="connsiteX0" fmla="*/ 0 w 2384853"/>
              <a:gd name="connsiteY0" fmla="*/ 1878230 h 1890587"/>
              <a:gd name="connsiteX1" fmla="*/ 556054 w 2384853"/>
              <a:gd name="connsiteY1" fmla="*/ 1556954 h 1890587"/>
              <a:gd name="connsiteX2" fmla="*/ 1235675 w 2384853"/>
              <a:gd name="connsiteY2" fmla="*/ 3 h 1890587"/>
              <a:gd name="connsiteX3" fmla="*/ 1865870 w 2384853"/>
              <a:gd name="connsiteY3" fmla="*/ 1544598 h 1890587"/>
              <a:gd name="connsiteX4" fmla="*/ 2384853 w 2384853"/>
              <a:gd name="connsiteY4" fmla="*/ 1890587 h 1890587"/>
              <a:gd name="connsiteX0" fmla="*/ 0 w 2384853"/>
              <a:gd name="connsiteY0" fmla="*/ 1878228 h 1890585"/>
              <a:gd name="connsiteX1" fmla="*/ 556054 w 2384853"/>
              <a:gd name="connsiteY1" fmla="*/ 1556952 h 1890585"/>
              <a:gd name="connsiteX2" fmla="*/ 1218916 w 2384853"/>
              <a:gd name="connsiteY2" fmla="*/ 2 h 1890585"/>
              <a:gd name="connsiteX3" fmla="*/ 1865870 w 2384853"/>
              <a:gd name="connsiteY3" fmla="*/ 1544596 h 1890585"/>
              <a:gd name="connsiteX4" fmla="*/ 2384853 w 2384853"/>
              <a:gd name="connsiteY4" fmla="*/ 1890585 h 1890585"/>
              <a:gd name="connsiteX0" fmla="*/ 0 w 2384853"/>
              <a:gd name="connsiteY0" fmla="*/ 1878242 h 1890599"/>
              <a:gd name="connsiteX1" fmla="*/ 539295 w 2384853"/>
              <a:gd name="connsiteY1" fmla="*/ 1513648 h 1890599"/>
              <a:gd name="connsiteX2" fmla="*/ 1218916 w 2384853"/>
              <a:gd name="connsiteY2" fmla="*/ 16 h 1890599"/>
              <a:gd name="connsiteX3" fmla="*/ 1865870 w 2384853"/>
              <a:gd name="connsiteY3" fmla="*/ 1544610 h 1890599"/>
              <a:gd name="connsiteX4" fmla="*/ 2384853 w 2384853"/>
              <a:gd name="connsiteY4" fmla="*/ 1890599 h 189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4853" h="1890599">
                <a:moveTo>
                  <a:pt x="0" y="1878242"/>
                </a:moveTo>
                <a:cubicBezTo>
                  <a:pt x="335691" y="1862796"/>
                  <a:pt x="336142" y="1826686"/>
                  <a:pt x="539295" y="1513648"/>
                </a:cubicBezTo>
                <a:cubicBezTo>
                  <a:pt x="742448" y="1200610"/>
                  <a:pt x="997820" y="-5144"/>
                  <a:pt x="1218916" y="16"/>
                </a:cubicBezTo>
                <a:cubicBezTo>
                  <a:pt x="1440012" y="5176"/>
                  <a:pt x="1682578" y="1229513"/>
                  <a:pt x="1865870" y="1544610"/>
                </a:cubicBezTo>
                <a:cubicBezTo>
                  <a:pt x="2049162" y="1859707"/>
                  <a:pt x="2185086" y="1886480"/>
                  <a:pt x="2384853" y="189059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B5970846-021E-5471-0DD7-380C3A3C11EE}"/>
              </a:ext>
            </a:extLst>
          </p:cNvPr>
          <p:cNvCxnSpPr>
            <a:cxnSpLocks/>
            <a:stCxn id="101" idx="0"/>
            <a:endCxn id="101" idx="4"/>
          </p:cNvCxnSpPr>
          <p:nvPr/>
        </p:nvCxnSpPr>
        <p:spPr>
          <a:xfrm>
            <a:off x="2960873" y="4866732"/>
            <a:ext cx="1512276" cy="7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3981899B-C566-5FBF-7270-8E2C8C38ECF0}"/>
              </a:ext>
            </a:extLst>
          </p:cNvPr>
          <p:cNvCxnSpPr>
            <a:cxnSpLocks/>
          </p:cNvCxnSpPr>
          <p:nvPr/>
        </p:nvCxnSpPr>
        <p:spPr>
          <a:xfrm>
            <a:off x="3260602" y="4754104"/>
            <a:ext cx="0" cy="1020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7A29C20A-6CAE-EEE5-3A02-0439BFF1E569}"/>
              </a:ext>
            </a:extLst>
          </p:cNvPr>
          <p:cNvCxnSpPr>
            <a:cxnSpLocks/>
          </p:cNvCxnSpPr>
          <p:nvPr/>
        </p:nvCxnSpPr>
        <p:spPr>
          <a:xfrm>
            <a:off x="3424725" y="4334485"/>
            <a:ext cx="0" cy="521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105849B7-EF2C-D803-2C91-240511F935F0}"/>
              </a:ext>
            </a:extLst>
          </p:cNvPr>
          <p:cNvCxnSpPr>
            <a:cxnSpLocks/>
          </p:cNvCxnSpPr>
          <p:nvPr/>
        </p:nvCxnSpPr>
        <p:spPr>
          <a:xfrm>
            <a:off x="3564610" y="4062126"/>
            <a:ext cx="12516" cy="794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DA51D730-9B49-AF8D-0473-9AF2EF24FEAB}"/>
              </a:ext>
            </a:extLst>
          </p:cNvPr>
          <p:cNvCxnSpPr>
            <a:cxnSpLocks/>
          </p:cNvCxnSpPr>
          <p:nvPr/>
        </p:nvCxnSpPr>
        <p:spPr>
          <a:xfrm>
            <a:off x="3741248" y="3969450"/>
            <a:ext cx="0" cy="886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DC4BF843-4F87-0703-9A90-5D1451AEA59D}"/>
              </a:ext>
            </a:extLst>
          </p:cNvPr>
          <p:cNvCxnSpPr>
            <a:cxnSpLocks/>
          </p:cNvCxnSpPr>
          <p:nvPr/>
        </p:nvCxnSpPr>
        <p:spPr>
          <a:xfrm>
            <a:off x="3905371" y="4062126"/>
            <a:ext cx="0" cy="794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C377BEBC-09E7-188E-4D9A-E347B8EC84A5}"/>
              </a:ext>
            </a:extLst>
          </p:cNvPr>
          <p:cNvCxnSpPr>
            <a:cxnSpLocks/>
          </p:cNvCxnSpPr>
          <p:nvPr/>
        </p:nvCxnSpPr>
        <p:spPr>
          <a:xfrm>
            <a:off x="4069494" y="4593466"/>
            <a:ext cx="0" cy="2626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DF998478-1424-D939-6AC9-BDD6CAA39435}"/>
              </a:ext>
            </a:extLst>
          </p:cNvPr>
          <p:cNvCxnSpPr>
            <a:cxnSpLocks/>
          </p:cNvCxnSpPr>
          <p:nvPr/>
        </p:nvCxnSpPr>
        <p:spPr>
          <a:xfrm>
            <a:off x="4221895" y="4754104"/>
            <a:ext cx="0" cy="1020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A7E0A0DA-149F-B845-B77D-E287A35D585C}"/>
              </a:ext>
            </a:extLst>
          </p:cNvPr>
          <p:cNvCxnSpPr>
            <a:cxnSpLocks/>
          </p:cNvCxnSpPr>
          <p:nvPr/>
        </p:nvCxnSpPr>
        <p:spPr>
          <a:xfrm>
            <a:off x="3710355" y="3237058"/>
            <a:ext cx="0" cy="430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B79B7AAA-F0A4-DF7E-69FE-4E20DD9AA95D}"/>
              </a:ext>
            </a:extLst>
          </p:cNvPr>
          <p:cNvCxnSpPr>
            <a:cxnSpLocks/>
          </p:cNvCxnSpPr>
          <p:nvPr/>
        </p:nvCxnSpPr>
        <p:spPr>
          <a:xfrm>
            <a:off x="3949253" y="2734477"/>
            <a:ext cx="624967" cy="478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89CEAE2B-C331-7B6B-2B6A-2CC3B3890226}"/>
              </a:ext>
            </a:extLst>
          </p:cNvPr>
          <p:cNvCxnSpPr>
            <a:cxnSpLocks/>
          </p:cNvCxnSpPr>
          <p:nvPr/>
        </p:nvCxnSpPr>
        <p:spPr>
          <a:xfrm flipH="1">
            <a:off x="4574220" y="2734477"/>
            <a:ext cx="863865" cy="478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D3B4D025-6E71-D3B5-64C7-9CE21E3253E8}"/>
              </a:ext>
            </a:extLst>
          </p:cNvPr>
          <p:cNvCxnSpPr>
            <a:cxnSpLocks/>
          </p:cNvCxnSpPr>
          <p:nvPr/>
        </p:nvCxnSpPr>
        <p:spPr>
          <a:xfrm>
            <a:off x="4574220" y="3212942"/>
            <a:ext cx="589795" cy="490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F8B9D71C-7D7C-31A2-89D8-3D02E91F5934}"/>
              </a:ext>
            </a:extLst>
          </p:cNvPr>
          <p:cNvCxnSpPr>
            <a:cxnSpLocks/>
          </p:cNvCxnSpPr>
          <p:nvPr/>
        </p:nvCxnSpPr>
        <p:spPr>
          <a:xfrm>
            <a:off x="4989119" y="2746535"/>
            <a:ext cx="624967" cy="478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D2201FCD-26C0-CB79-5F66-C9E2E7C69103}"/>
              </a:ext>
            </a:extLst>
          </p:cNvPr>
          <p:cNvCxnSpPr>
            <a:cxnSpLocks/>
          </p:cNvCxnSpPr>
          <p:nvPr/>
        </p:nvCxnSpPr>
        <p:spPr>
          <a:xfrm flipH="1">
            <a:off x="5614086" y="2746535"/>
            <a:ext cx="863865" cy="478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5DE57F74-977C-6B25-4209-ABD5B562C680}"/>
              </a:ext>
            </a:extLst>
          </p:cNvPr>
          <p:cNvCxnSpPr>
            <a:cxnSpLocks/>
          </p:cNvCxnSpPr>
          <p:nvPr/>
        </p:nvCxnSpPr>
        <p:spPr>
          <a:xfrm>
            <a:off x="5614086" y="3225000"/>
            <a:ext cx="1127475" cy="478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フリーフォーム 116">
            <a:extLst>
              <a:ext uri="{FF2B5EF4-FFF2-40B4-BE49-F238E27FC236}">
                <a16:creationId xmlns:a16="http://schemas.microsoft.com/office/drawing/2014/main" id="{74DDB1CF-DE7E-B3EA-9D09-576FDCCA5FBA}"/>
              </a:ext>
            </a:extLst>
          </p:cNvPr>
          <p:cNvSpPr/>
          <p:nvPr/>
        </p:nvSpPr>
        <p:spPr>
          <a:xfrm>
            <a:off x="4613033" y="3796992"/>
            <a:ext cx="1512276" cy="1078594"/>
          </a:xfrm>
          <a:custGeom>
            <a:avLst/>
            <a:gdLst>
              <a:gd name="connsiteX0" fmla="*/ 0 w 2706129"/>
              <a:gd name="connsiteY0" fmla="*/ 1816509 h 1890650"/>
              <a:gd name="connsiteX1" fmla="*/ 939113 w 2706129"/>
              <a:gd name="connsiteY1" fmla="*/ 1482877 h 1890650"/>
              <a:gd name="connsiteX2" fmla="*/ 1606378 w 2706129"/>
              <a:gd name="connsiteY2" fmla="*/ 66 h 1890650"/>
              <a:gd name="connsiteX3" fmla="*/ 2187146 w 2706129"/>
              <a:gd name="connsiteY3" fmla="*/ 1544661 h 1890650"/>
              <a:gd name="connsiteX4" fmla="*/ 2706129 w 2706129"/>
              <a:gd name="connsiteY4" fmla="*/ 1890650 h 1890650"/>
              <a:gd name="connsiteX0" fmla="*/ 0 w 2706129"/>
              <a:gd name="connsiteY0" fmla="*/ 1816509 h 1890650"/>
              <a:gd name="connsiteX1" fmla="*/ 939113 w 2706129"/>
              <a:gd name="connsiteY1" fmla="*/ 1482877 h 1890650"/>
              <a:gd name="connsiteX2" fmla="*/ 1556951 w 2706129"/>
              <a:gd name="connsiteY2" fmla="*/ 66 h 1890650"/>
              <a:gd name="connsiteX3" fmla="*/ 2187146 w 2706129"/>
              <a:gd name="connsiteY3" fmla="*/ 1544661 h 1890650"/>
              <a:gd name="connsiteX4" fmla="*/ 2706129 w 2706129"/>
              <a:gd name="connsiteY4" fmla="*/ 1890650 h 1890650"/>
              <a:gd name="connsiteX0" fmla="*/ 0 w 2384853"/>
              <a:gd name="connsiteY0" fmla="*/ 1878293 h 1890650"/>
              <a:gd name="connsiteX1" fmla="*/ 617837 w 2384853"/>
              <a:gd name="connsiteY1" fmla="*/ 1482877 h 1890650"/>
              <a:gd name="connsiteX2" fmla="*/ 1235675 w 2384853"/>
              <a:gd name="connsiteY2" fmla="*/ 66 h 1890650"/>
              <a:gd name="connsiteX3" fmla="*/ 1865870 w 2384853"/>
              <a:gd name="connsiteY3" fmla="*/ 1544661 h 1890650"/>
              <a:gd name="connsiteX4" fmla="*/ 2384853 w 2384853"/>
              <a:gd name="connsiteY4" fmla="*/ 1890650 h 1890650"/>
              <a:gd name="connsiteX0" fmla="*/ 0 w 2384853"/>
              <a:gd name="connsiteY0" fmla="*/ 1878230 h 1890587"/>
              <a:gd name="connsiteX1" fmla="*/ 556054 w 2384853"/>
              <a:gd name="connsiteY1" fmla="*/ 1556954 h 1890587"/>
              <a:gd name="connsiteX2" fmla="*/ 1235675 w 2384853"/>
              <a:gd name="connsiteY2" fmla="*/ 3 h 1890587"/>
              <a:gd name="connsiteX3" fmla="*/ 1865870 w 2384853"/>
              <a:gd name="connsiteY3" fmla="*/ 1544598 h 1890587"/>
              <a:gd name="connsiteX4" fmla="*/ 2384853 w 2384853"/>
              <a:gd name="connsiteY4" fmla="*/ 1890587 h 1890587"/>
              <a:gd name="connsiteX0" fmla="*/ 0 w 2384853"/>
              <a:gd name="connsiteY0" fmla="*/ 1878230 h 1890587"/>
              <a:gd name="connsiteX1" fmla="*/ 556054 w 2384853"/>
              <a:gd name="connsiteY1" fmla="*/ 1556954 h 1890587"/>
              <a:gd name="connsiteX2" fmla="*/ 1235675 w 2384853"/>
              <a:gd name="connsiteY2" fmla="*/ 3 h 1890587"/>
              <a:gd name="connsiteX3" fmla="*/ 1865870 w 2384853"/>
              <a:gd name="connsiteY3" fmla="*/ 1544598 h 1890587"/>
              <a:gd name="connsiteX4" fmla="*/ 2384853 w 2384853"/>
              <a:gd name="connsiteY4" fmla="*/ 1890587 h 1890587"/>
              <a:gd name="connsiteX0" fmla="*/ 0 w 2384853"/>
              <a:gd name="connsiteY0" fmla="*/ 1878228 h 1890585"/>
              <a:gd name="connsiteX1" fmla="*/ 556054 w 2384853"/>
              <a:gd name="connsiteY1" fmla="*/ 1556952 h 1890585"/>
              <a:gd name="connsiteX2" fmla="*/ 1218916 w 2384853"/>
              <a:gd name="connsiteY2" fmla="*/ 2 h 1890585"/>
              <a:gd name="connsiteX3" fmla="*/ 1865870 w 2384853"/>
              <a:gd name="connsiteY3" fmla="*/ 1544596 h 1890585"/>
              <a:gd name="connsiteX4" fmla="*/ 2384853 w 2384853"/>
              <a:gd name="connsiteY4" fmla="*/ 1890585 h 1890585"/>
              <a:gd name="connsiteX0" fmla="*/ 0 w 2384853"/>
              <a:gd name="connsiteY0" fmla="*/ 1878242 h 1890599"/>
              <a:gd name="connsiteX1" fmla="*/ 539295 w 2384853"/>
              <a:gd name="connsiteY1" fmla="*/ 1513648 h 1890599"/>
              <a:gd name="connsiteX2" fmla="*/ 1218916 w 2384853"/>
              <a:gd name="connsiteY2" fmla="*/ 16 h 1890599"/>
              <a:gd name="connsiteX3" fmla="*/ 1865870 w 2384853"/>
              <a:gd name="connsiteY3" fmla="*/ 1544610 h 1890599"/>
              <a:gd name="connsiteX4" fmla="*/ 2384853 w 2384853"/>
              <a:gd name="connsiteY4" fmla="*/ 1890599 h 189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4853" h="1890599">
                <a:moveTo>
                  <a:pt x="0" y="1878242"/>
                </a:moveTo>
                <a:cubicBezTo>
                  <a:pt x="335691" y="1862796"/>
                  <a:pt x="336142" y="1826686"/>
                  <a:pt x="539295" y="1513648"/>
                </a:cubicBezTo>
                <a:cubicBezTo>
                  <a:pt x="742448" y="1200610"/>
                  <a:pt x="997820" y="-5144"/>
                  <a:pt x="1218916" y="16"/>
                </a:cubicBezTo>
                <a:cubicBezTo>
                  <a:pt x="1440012" y="5176"/>
                  <a:pt x="1682578" y="1229513"/>
                  <a:pt x="1865870" y="1544610"/>
                </a:cubicBezTo>
                <a:cubicBezTo>
                  <a:pt x="2049162" y="1859707"/>
                  <a:pt x="2185086" y="1886480"/>
                  <a:pt x="2384853" y="189059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F93AE13D-9ED0-D567-C210-370423616425}"/>
              </a:ext>
            </a:extLst>
          </p:cNvPr>
          <p:cNvCxnSpPr>
            <a:cxnSpLocks/>
            <a:stCxn id="117" idx="0"/>
            <a:endCxn id="117" idx="4"/>
          </p:cNvCxnSpPr>
          <p:nvPr/>
        </p:nvCxnSpPr>
        <p:spPr>
          <a:xfrm>
            <a:off x="4613033" y="4868536"/>
            <a:ext cx="1512276" cy="7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6547A99D-7E38-1F68-0739-58719846EAA4}"/>
              </a:ext>
            </a:extLst>
          </p:cNvPr>
          <p:cNvCxnSpPr>
            <a:cxnSpLocks/>
          </p:cNvCxnSpPr>
          <p:nvPr/>
        </p:nvCxnSpPr>
        <p:spPr>
          <a:xfrm>
            <a:off x="4912762" y="4755908"/>
            <a:ext cx="0" cy="1020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FB4DFF78-82AD-2F64-CE20-8CB5ED205A04}"/>
              </a:ext>
            </a:extLst>
          </p:cNvPr>
          <p:cNvCxnSpPr>
            <a:cxnSpLocks/>
          </p:cNvCxnSpPr>
          <p:nvPr/>
        </p:nvCxnSpPr>
        <p:spPr>
          <a:xfrm>
            <a:off x="5076885" y="4336289"/>
            <a:ext cx="0" cy="521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6E74C9A7-14F1-7622-52C6-F0755D268806}"/>
              </a:ext>
            </a:extLst>
          </p:cNvPr>
          <p:cNvCxnSpPr>
            <a:cxnSpLocks/>
          </p:cNvCxnSpPr>
          <p:nvPr/>
        </p:nvCxnSpPr>
        <p:spPr>
          <a:xfrm>
            <a:off x="5216770" y="4063930"/>
            <a:ext cx="12516" cy="794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E4CA871-411D-771B-E3D7-882915920C5F}"/>
              </a:ext>
            </a:extLst>
          </p:cNvPr>
          <p:cNvCxnSpPr>
            <a:cxnSpLocks/>
          </p:cNvCxnSpPr>
          <p:nvPr/>
        </p:nvCxnSpPr>
        <p:spPr>
          <a:xfrm>
            <a:off x="5393408" y="3971254"/>
            <a:ext cx="0" cy="886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22F8F37B-F702-C657-BD81-214E23601054}"/>
              </a:ext>
            </a:extLst>
          </p:cNvPr>
          <p:cNvCxnSpPr>
            <a:cxnSpLocks/>
          </p:cNvCxnSpPr>
          <p:nvPr/>
        </p:nvCxnSpPr>
        <p:spPr>
          <a:xfrm>
            <a:off x="5557531" y="4063930"/>
            <a:ext cx="0" cy="794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41836721-6789-0BAA-4262-8E226104C7D5}"/>
              </a:ext>
            </a:extLst>
          </p:cNvPr>
          <p:cNvCxnSpPr>
            <a:cxnSpLocks/>
          </p:cNvCxnSpPr>
          <p:nvPr/>
        </p:nvCxnSpPr>
        <p:spPr>
          <a:xfrm>
            <a:off x="5721654" y="4595270"/>
            <a:ext cx="0" cy="2626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E8662E4F-CF61-6063-0825-65547B6736EA}"/>
              </a:ext>
            </a:extLst>
          </p:cNvPr>
          <p:cNvCxnSpPr>
            <a:cxnSpLocks/>
          </p:cNvCxnSpPr>
          <p:nvPr/>
        </p:nvCxnSpPr>
        <p:spPr>
          <a:xfrm>
            <a:off x="5874055" y="4755908"/>
            <a:ext cx="0" cy="1020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フリーフォーム 125">
            <a:extLst>
              <a:ext uri="{FF2B5EF4-FFF2-40B4-BE49-F238E27FC236}">
                <a16:creationId xmlns:a16="http://schemas.microsoft.com/office/drawing/2014/main" id="{2FFE096F-2CBB-D106-271B-5D3D9FDEFC0F}"/>
              </a:ext>
            </a:extLst>
          </p:cNvPr>
          <p:cNvSpPr/>
          <p:nvPr/>
        </p:nvSpPr>
        <p:spPr>
          <a:xfrm>
            <a:off x="6277709" y="3799306"/>
            <a:ext cx="1512276" cy="1078594"/>
          </a:xfrm>
          <a:custGeom>
            <a:avLst/>
            <a:gdLst>
              <a:gd name="connsiteX0" fmla="*/ 0 w 2706129"/>
              <a:gd name="connsiteY0" fmla="*/ 1816509 h 1890650"/>
              <a:gd name="connsiteX1" fmla="*/ 939113 w 2706129"/>
              <a:gd name="connsiteY1" fmla="*/ 1482877 h 1890650"/>
              <a:gd name="connsiteX2" fmla="*/ 1606378 w 2706129"/>
              <a:gd name="connsiteY2" fmla="*/ 66 h 1890650"/>
              <a:gd name="connsiteX3" fmla="*/ 2187146 w 2706129"/>
              <a:gd name="connsiteY3" fmla="*/ 1544661 h 1890650"/>
              <a:gd name="connsiteX4" fmla="*/ 2706129 w 2706129"/>
              <a:gd name="connsiteY4" fmla="*/ 1890650 h 1890650"/>
              <a:gd name="connsiteX0" fmla="*/ 0 w 2706129"/>
              <a:gd name="connsiteY0" fmla="*/ 1816509 h 1890650"/>
              <a:gd name="connsiteX1" fmla="*/ 939113 w 2706129"/>
              <a:gd name="connsiteY1" fmla="*/ 1482877 h 1890650"/>
              <a:gd name="connsiteX2" fmla="*/ 1556951 w 2706129"/>
              <a:gd name="connsiteY2" fmla="*/ 66 h 1890650"/>
              <a:gd name="connsiteX3" fmla="*/ 2187146 w 2706129"/>
              <a:gd name="connsiteY3" fmla="*/ 1544661 h 1890650"/>
              <a:gd name="connsiteX4" fmla="*/ 2706129 w 2706129"/>
              <a:gd name="connsiteY4" fmla="*/ 1890650 h 1890650"/>
              <a:gd name="connsiteX0" fmla="*/ 0 w 2384853"/>
              <a:gd name="connsiteY0" fmla="*/ 1878293 h 1890650"/>
              <a:gd name="connsiteX1" fmla="*/ 617837 w 2384853"/>
              <a:gd name="connsiteY1" fmla="*/ 1482877 h 1890650"/>
              <a:gd name="connsiteX2" fmla="*/ 1235675 w 2384853"/>
              <a:gd name="connsiteY2" fmla="*/ 66 h 1890650"/>
              <a:gd name="connsiteX3" fmla="*/ 1865870 w 2384853"/>
              <a:gd name="connsiteY3" fmla="*/ 1544661 h 1890650"/>
              <a:gd name="connsiteX4" fmla="*/ 2384853 w 2384853"/>
              <a:gd name="connsiteY4" fmla="*/ 1890650 h 1890650"/>
              <a:gd name="connsiteX0" fmla="*/ 0 w 2384853"/>
              <a:gd name="connsiteY0" fmla="*/ 1878230 h 1890587"/>
              <a:gd name="connsiteX1" fmla="*/ 556054 w 2384853"/>
              <a:gd name="connsiteY1" fmla="*/ 1556954 h 1890587"/>
              <a:gd name="connsiteX2" fmla="*/ 1235675 w 2384853"/>
              <a:gd name="connsiteY2" fmla="*/ 3 h 1890587"/>
              <a:gd name="connsiteX3" fmla="*/ 1865870 w 2384853"/>
              <a:gd name="connsiteY3" fmla="*/ 1544598 h 1890587"/>
              <a:gd name="connsiteX4" fmla="*/ 2384853 w 2384853"/>
              <a:gd name="connsiteY4" fmla="*/ 1890587 h 1890587"/>
              <a:gd name="connsiteX0" fmla="*/ 0 w 2384853"/>
              <a:gd name="connsiteY0" fmla="*/ 1878230 h 1890587"/>
              <a:gd name="connsiteX1" fmla="*/ 556054 w 2384853"/>
              <a:gd name="connsiteY1" fmla="*/ 1556954 h 1890587"/>
              <a:gd name="connsiteX2" fmla="*/ 1235675 w 2384853"/>
              <a:gd name="connsiteY2" fmla="*/ 3 h 1890587"/>
              <a:gd name="connsiteX3" fmla="*/ 1865870 w 2384853"/>
              <a:gd name="connsiteY3" fmla="*/ 1544598 h 1890587"/>
              <a:gd name="connsiteX4" fmla="*/ 2384853 w 2384853"/>
              <a:gd name="connsiteY4" fmla="*/ 1890587 h 1890587"/>
              <a:gd name="connsiteX0" fmla="*/ 0 w 2384853"/>
              <a:gd name="connsiteY0" fmla="*/ 1878228 h 1890585"/>
              <a:gd name="connsiteX1" fmla="*/ 556054 w 2384853"/>
              <a:gd name="connsiteY1" fmla="*/ 1556952 h 1890585"/>
              <a:gd name="connsiteX2" fmla="*/ 1218916 w 2384853"/>
              <a:gd name="connsiteY2" fmla="*/ 2 h 1890585"/>
              <a:gd name="connsiteX3" fmla="*/ 1865870 w 2384853"/>
              <a:gd name="connsiteY3" fmla="*/ 1544596 h 1890585"/>
              <a:gd name="connsiteX4" fmla="*/ 2384853 w 2384853"/>
              <a:gd name="connsiteY4" fmla="*/ 1890585 h 1890585"/>
              <a:gd name="connsiteX0" fmla="*/ 0 w 2384853"/>
              <a:gd name="connsiteY0" fmla="*/ 1878242 h 1890599"/>
              <a:gd name="connsiteX1" fmla="*/ 539295 w 2384853"/>
              <a:gd name="connsiteY1" fmla="*/ 1513648 h 1890599"/>
              <a:gd name="connsiteX2" fmla="*/ 1218916 w 2384853"/>
              <a:gd name="connsiteY2" fmla="*/ 16 h 1890599"/>
              <a:gd name="connsiteX3" fmla="*/ 1865870 w 2384853"/>
              <a:gd name="connsiteY3" fmla="*/ 1544610 h 1890599"/>
              <a:gd name="connsiteX4" fmla="*/ 2384853 w 2384853"/>
              <a:gd name="connsiteY4" fmla="*/ 1890599 h 189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4853" h="1890599">
                <a:moveTo>
                  <a:pt x="0" y="1878242"/>
                </a:moveTo>
                <a:cubicBezTo>
                  <a:pt x="335691" y="1862796"/>
                  <a:pt x="336142" y="1826686"/>
                  <a:pt x="539295" y="1513648"/>
                </a:cubicBezTo>
                <a:cubicBezTo>
                  <a:pt x="742448" y="1200610"/>
                  <a:pt x="997820" y="-5144"/>
                  <a:pt x="1218916" y="16"/>
                </a:cubicBezTo>
                <a:cubicBezTo>
                  <a:pt x="1440012" y="5176"/>
                  <a:pt x="1682578" y="1229513"/>
                  <a:pt x="1865870" y="1544610"/>
                </a:cubicBezTo>
                <a:cubicBezTo>
                  <a:pt x="2049162" y="1859707"/>
                  <a:pt x="2185086" y="1886480"/>
                  <a:pt x="2384853" y="189059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02C202E5-F736-DD8D-ED9D-D0D96EA34DD7}"/>
              </a:ext>
            </a:extLst>
          </p:cNvPr>
          <p:cNvCxnSpPr>
            <a:cxnSpLocks/>
            <a:stCxn id="126" idx="0"/>
            <a:endCxn id="126" idx="4"/>
          </p:cNvCxnSpPr>
          <p:nvPr/>
        </p:nvCxnSpPr>
        <p:spPr>
          <a:xfrm>
            <a:off x="6277709" y="4870850"/>
            <a:ext cx="1512276" cy="7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30A624FF-ADE1-3705-0FEC-E4370BDE44D3}"/>
              </a:ext>
            </a:extLst>
          </p:cNvPr>
          <p:cNvCxnSpPr>
            <a:cxnSpLocks/>
          </p:cNvCxnSpPr>
          <p:nvPr/>
        </p:nvCxnSpPr>
        <p:spPr>
          <a:xfrm>
            <a:off x="6577438" y="4758222"/>
            <a:ext cx="0" cy="1020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3E6AAF83-5D0A-5D2A-312C-9A8289A50A3C}"/>
              </a:ext>
            </a:extLst>
          </p:cNvPr>
          <p:cNvCxnSpPr>
            <a:cxnSpLocks/>
          </p:cNvCxnSpPr>
          <p:nvPr/>
        </p:nvCxnSpPr>
        <p:spPr>
          <a:xfrm>
            <a:off x="6741561" y="4338603"/>
            <a:ext cx="0" cy="521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3762657E-1E14-01A5-99DF-C50307D51F42}"/>
              </a:ext>
            </a:extLst>
          </p:cNvPr>
          <p:cNvCxnSpPr>
            <a:cxnSpLocks/>
          </p:cNvCxnSpPr>
          <p:nvPr/>
        </p:nvCxnSpPr>
        <p:spPr>
          <a:xfrm>
            <a:off x="6881446" y="4066244"/>
            <a:ext cx="12516" cy="794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コネクタ 130">
            <a:extLst>
              <a:ext uri="{FF2B5EF4-FFF2-40B4-BE49-F238E27FC236}">
                <a16:creationId xmlns:a16="http://schemas.microsoft.com/office/drawing/2014/main" id="{9A76331A-A384-33C0-0E4D-43072608A36A}"/>
              </a:ext>
            </a:extLst>
          </p:cNvPr>
          <p:cNvCxnSpPr>
            <a:cxnSpLocks/>
          </p:cNvCxnSpPr>
          <p:nvPr/>
        </p:nvCxnSpPr>
        <p:spPr>
          <a:xfrm>
            <a:off x="7058084" y="3973568"/>
            <a:ext cx="0" cy="886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DCE3EB8A-4390-EE28-FA0E-FC13ACC92EA8}"/>
              </a:ext>
            </a:extLst>
          </p:cNvPr>
          <p:cNvCxnSpPr>
            <a:cxnSpLocks/>
          </p:cNvCxnSpPr>
          <p:nvPr/>
        </p:nvCxnSpPr>
        <p:spPr>
          <a:xfrm>
            <a:off x="7222207" y="4066244"/>
            <a:ext cx="0" cy="794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3347ECDA-CA11-896B-1819-B5C7A82B503D}"/>
              </a:ext>
            </a:extLst>
          </p:cNvPr>
          <p:cNvCxnSpPr>
            <a:cxnSpLocks/>
          </p:cNvCxnSpPr>
          <p:nvPr/>
        </p:nvCxnSpPr>
        <p:spPr>
          <a:xfrm>
            <a:off x="7386330" y="4597584"/>
            <a:ext cx="0" cy="2626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91E64416-B461-C22B-DAF3-7D9D29AD91DE}"/>
              </a:ext>
            </a:extLst>
          </p:cNvPr>
          <p:cNvCxnSpPr>
            <a:cxnSpLocks/>
          </p:cNvCxnSpPr>
          <p:nvPr/>
        </p:nvCxnSpPr>
        <p:spPr>
          <a:xfrm>
            <a:off x="7538731" y="4758222"/>
            <a:ext cx="0" cy="1020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2BF2A9B0-4A81-1353-49E3-1036C07B11DB}"/>
              </a:ext>
            </a:extLst>
          </p:cNvPr>
          <p:cNvCxnSpPr>
            <a:cxnSpLocks/>
          </p:cNvCxnSpPr>
          <p:nvPr/>
        </p:nvCxnSpPr>
        <p:spPr>
          <a:xfrm>
            <a:off x="3717011" y="4969148"/>
            <a:ext cx="0" cy="430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953687B3-E205-1805-A22C-B9B4DDC09124}"/>
              </a:ext>
            </a:extLst>
          </p:cNvPr>
          <p:cNvCxnSpPr>
            <a:cxnSpLocks/>
          </p:cNvCxnSpPr>
          <p:nvPr/>
        </p:nvCxnSpPr>
        <p:spPr>
          <a:xfrm>
            <a:off x="5393408" y="4969148"/>
            <a:ext cx="0" cy="430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E3C0823F-1E1D-11CE-3595-C2DBEF6640BB}"/>
              </a:ext>
            </a:extLst>
          </p:cNvPr>
          <p:cNvCxnSpPr>
            <a:cxnSpLocks/>
          </p:cNvCxnSpPr>
          <p:nvPr/>
        </p:nvCxnSpPr>
        <p:spPr>
          <a:xfrm>
            <a:off x="7058084" y="4969148"/>
            <a:ext cx="0" cy="430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F5A934F9-7220-B4AB-1DF4-0E0BFFF720FA}"/>
              </a:ext>
            </a:extLst>
          </p:cNvPr>
          <p:cNvSpPr txBox="1"/>
          <p:nvPr/>
        </p:nvSpPr>
        <p:spPr>
          <a:xfrm>
            <a:off x="3318266" y="5395459"/>
            <a:ext cx="80318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FFT</a:t>
            </a:r>
            <a:endParaRPr kumimoji="1" lang="ja-JP" altLang="en-US" b="1"/>
          </a:p>
        </p:txBody>
      </p: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BFCEC170-9F42-2D55-D8C0-919BD460E045}"/>
              </a:ext>
            </a:extLst>
          </p:cNvPr>
          <p:cNvSpPr txBox="1"/>
          <p:nvPr/>
        </p:nvSpPr>
        <p:spPr>
          <a:xfrm>
            <a:off x="5006549" y="5397263"/>
            <a:ext cx="80318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FFT</a:t>
            </a:r>
            <a:endParaRPr kumimoji="1" lang="ja-JP" altLang="en-US" b="1"/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D6D11B23-FD7E-0105-2F35-107710656D13}"/>
              </a:ext>
            </a:extLst>
          </p:cNvPr>
          <p:cNvSpPr txBox="1"/>
          <p:nvPr/>
        </p:nvSpPr>
        <p:spPr>
          <a:xfrm>
            <a:off x="6656489" y="5395459"/>
            <a:ext cx="80318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FFT</a:t>
            </a:r>
            <a:endParaRPr kumimoji="1" lang="ja-JP" altLang="en-US" b="1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3811B0D1-CCAD-348E-32A1-20FB030EE0DE}"/>
              </a:ext>
            </a:extLst>
          </p:cNvPr>
          <p:cNvSpPr/>
          <p:nvPr/>
        </p:nvSpPr>
        <p:spPr>
          <a:xfrm>
            <a:off x="441958" y="2200967"/>
            <a:ext cx="2254937" cy="3721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ysClr val="windowText" lastClr="000000"/>
                </a:solidFill>
              </a:rPr>
              <a:t>Audio File</a:t>
            </a:r>
            <a:endParaRPr kumimoji="1" lang="ja-JP" altLang="en-US" b="1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B3A37A4-DF0D-E020-919F-16F2DC09DD21}"/>
              </a:ext>
            </a:extLst>
          </p:cNvPr>
          <p:cNvSpPr/>
          <p:nvPr/>
        </p:nvSpPr>
        <p:spPr>
          <a:xfrm>
            <a:off x="447040" y="4273047"/>
            <a:ext cx="2254937" cy="5831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ysClr val="windowText" lastClr="000000"/>
                </a:solidFill>
              </a:rPr>
              <a:t>Multiply </a:t>
            </a:r>
          </a:p>
          <a:p>
            <a:pPr algn="ctr"/>
            <a:r>
              <a:rPr kumimoji="1" lang="en-US" altLang="ja-JP" b="1" dirty="0">
                <a:solidFill>
                  <a:sysClr val="windowText" lastClr="000000"/>
                </a:solidFill>
              </a:rPr>
              <a:t>Window function</a:t>
            </a:r>
            <a:endParaRPr kumimoji="1" lang="ja-JP" altLang="en-US" b="1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6644F183-7319-840B-3598-49E1227D2EE6}"/>
              </a:ext>
            </a:extLst>
          </p:cNvPr>
          <p:cNvSpPr/>
          <p:nvPr/>
        </p:nvSpPr>
        <p:spPr>
          <a:xfrm>
            <a:off x="7883769" y="1255060"/>
            <a:ext cx="4094997" cy="4894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ysClr val="windowText" lastClr="000000"/>
                </a:solidFill>
              </a:rPr>
              <a:t>A fundamental concept in signal processing that allows to analyze the frequency component of signal over time. By applying a Fourier Transform to small segments of a signal at different time intervals, the STFT provides a way to examine how the frequency components change over time.</a:t>
            </a:r>
            <a:endParaRPr kumimoji="1" lang="ja-JP" altLang="en-US" sz="24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69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フレーム 44">
            <a:extLst>
              <a:ext uri="{FF2B5EF4-FFF2-40B4-BE49-F238E27FC236}">
                <a16:creationId xmlns:a16="http://schemas.microsoft.com/office/drawing/2014/main" id="{E4449BA1-AB6B-5310-7ED2-A3CACEF685E6}"/>
              </a:ext>
            </a:extLst>
          </p:cNvPr>
          <p:cNvSpPr/>
          <p:nvPr/>
        </p:nvSpPr>
        <p:spPr>
          <a:xfrm>
            <a:off x="4038600" y="1385047"/>
            <a:ext cx="4512671" cy="4877173"/>
          </a:xfrm>
          <a:prstGeom prst="frame">
            <a:avLst>
              <a:gd name="adj1" fmla="val 4216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595008-F418-0608-CA5F-1D5E7BB0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Introduction(2/2)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8BAC5F-6E00-1C9E-DE6A-A1231216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5E576A-154D-E9AB-B1CF-66C73152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pic>
        <p:nvPicPr>
          <p:cNvPr id="27" name="図 26" descr="屋内, 座る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D6869B87-82F8-0972-1938-AFB2979BB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22" y="1767392"/>
            <a:ext cx="3727425" cy="2122183"/>
          </a:xfrm>
          <a:prstGeom prst="rect">
            <a:avLst/>
          </a:prstGeom>
        </p:spPr>
      </p:pic>
      <p:pic>
        <p:nvPicPr>
          <p:cNvPr id="35" name="図 34" descr="グラフ, 折れ線グラフ, ヒストグラム&#10;&#10;自動的に生成された説明">
            <a:extLst>
              <a:ext uri="{FF2B5EF4-FFF2-40B4-BE49-F238E27FC236}">
                <a16:creationId xmlns:a16="http://schemas.microsoft.com/office/drawing/2014/main" id="{7E3FEBD9-0E4A-4CF2-9F9E-5E1F99592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00" y="4010459"/>
            <a:ext cx="3442885" cy="2042208"/>
          </a:xfrm>
          <a:prstGeom prst="rect">
            <a:avLst/>
          </a:prstGeom>
        </p:spPr>
      </p:pic>
      <p:pic>
        <p:nvPicPr>
          <p:cNvPr id="37" name="図 36" descr="グラフィカル ユーザー インターフェイス, グラフ, ヒストグラム&#10;&#10;自動的に生成された説明">
            <a:extLst>
              <a:ext uri="{FF2B5EF4-FFF2-40B4-BE49-F238E27FC236}">
                <a16:creationId xmlns:a16="http://schemas.microsoft.com/office/drawing/2014/main" id="{37A58A98-EF1F-25E9-11D1-B7CE98AFA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77" y="4303418"/>
            <a:ext cx="3284123" cy="1768374"/>
          </a:xfrm>
          <a:prstGeom prst="rect">
            <a:avLst/>
          </a:prstGeom>
        </p:spPr>
      </p:pic>
      <p:sp>
        <p:nvSpPr>
          <p:cNvPr id="38" name="フレーム 37">
            <a:extLst>
              <a:ext uri="{FF2B5EF4-FFF2-40B4-BE49-F238E27FC236}">
                <a16:creationId xmlns:a16="http://schemas.microsoft.com/office/drawing/2014/main" id="{866795C1-988B-4100-F4A9-5C4C6E620316}"/>
              </a:ext>
            </a:extLst>
          </p:cNvPr>
          <p:cNvSpPr/>
          <p:nvPr/>
        </p:nvSpPr>
        <p:spPr>
          <a:xfrm>
            <a:off x="5978557" y="1796577"/>
            <a:ext cx="748552" cy="748552"/>
          </a:xfrm>
          <a:prstGeom prst="frame">
            <a:avLst>
              <a:gd name="adj1" fmla="val 1094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0" name="図 39" descr="座る, フロント, 時計, 古い が含まれている画像&#10;&#10;自動的に生成された説明">
            <a:extLst>
              <a:ext uri="{FF2B5EF4-FFF2-40B4-BE49-F238E27FC236}">
                <a16:creationId xmlns:a16="http://schemas.microsoft.com/office/drawing/2014/main" id="{2336F3E4-5FFE-CED5-5030-FCE1ABFA8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742" y="828771"/>
            <a:ext cx="2057400" cy="2057400"/>
          </a:xfrm>
          <a:prstGeom prst="rect">
            <a:avLst/>
          </a:prstGeom>
        </p:spPr>
      </p:pic>
      <p:sp>
        <p:nvSpPr>
          <p:cNvPr id="41" name="フレーム 40">
            <a:extLst>
              <a:ext uri="{FF2B5EF4-FFF2-40B4-BE49-F238E27FC236}">
                <a16:creationId xmlns:a16="http://schemas.microsoft.com/office/drawing/2014/main" id="{F54572E6-3387-85EC-0E1D-34324CD6E630}"/>
              </a:ext>
            </a:extLst>
          </p:cNvPr>
          <p:cNvSpPr/>
          <p:nvPr/>
        </p:nvSpPr>
        <p:spPr>
          <a:xfrm>
            <a:off x="7466976" y="828771"/>
            <a:ext cx="1832931" cy="1832931"/>
          </a:xfrm>
          <a:prstGeom prst="frame">
            <a:avLst>
              <a:gd name="adj1" fmla="val 1094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2" name="ドーナツ 41">
            <a:extLst>
              <a:ext uri="{FF2B5EF4-FFF2-40B4-BE49-F238E27FC236}">
                <a16:creationId xmlns:a16="http://schemas.microsoft.com/office/drawing/2014/main" id="{151742F8-6407-10B7-7D03-1F994D2C83AE}"/>
              </a:ext>
            </a:extLst>
          </p:cNvPr>
          <p:cNvSpPr/>
          <p:nvPr/>
        </p:nvSpPr>
        <p:spPr>
          <a:xfrm>
            <a:off x="7806339" y="1726328"/>
            <a:ext cx="865935" cy="865935"/>
          </a:xfrm>
          <a:prstGeom prst="donut">
            <a:avLst>
              <a:gd name="adj" fmla="val 9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ドーナツ 43">
            <a:extLst>
              <a:ext uri="{FF2B5EF4-FFF2-40B4-BE49-F238E27FC236}">
                <a16:creationId xmlns:a16="http://schemas.microsoft.com/office/drawing/2014/main" id="{5869A513-4D14-9FA6-433B-FB9C19669CC3}"/>
              </a:ext>
            </a:extLst>
          </p:cNvPr>
          <p:cNvSpPr/>
          <p:nvPr/>
        </p:nvSpPr>
        <p:spPr>
          <a:xfrm>
            <a:off x="2138083" y="5200329"/>
            <a:ext cx="600635" cy="600635"/>
          </a:xfrm>
          <a:prstGeom prst="donut">
            <a:avLst>
              <a:gd name="adj" fmla="val 11502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3F29732D-A410-98E0-F0A3-2315F4E8BF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766" t="11169" r="20792" b="80097"/>
          <a:stretch/>
        </p:blipFill>
        <p:spPr>
          <a:xfrm>
            <a:off x="9231729" y="3119150"/>
            <a:ext cx="2743200" cy="17440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8" name="右矢印 47">
            <a:extLst>
              <a:ext uri="{FF2B5EF4-FFF2-40B4-BE49-F238E27FC236}">
                <a16:creationId xmlns:a16="http://schemas.microsoft.com/office/drawing/2014/main" id="{0354A09A-A16C-8468-3295-1519359803B1}"/>
              </a:ext>
            </a:extLst>
          </p:cNvPr>
          <p:cNvSpPr/>
          <p:nvPr/>
        </p:nvSpPr>
        <p:spPr>
          <a:xfrm>
            <a:off x="3600379" y="4225089"/>
            <a:ext cx="338308" cy="19504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右矢印 48">
            <a:extLst>
              <a:ext uri="{FF2B5EF4-FFF2-40B4-BE49-F238E27FC236}">
                <a16:creationId xmlns:a16="http://schemas.microsoft.com/office/drawing/2014/main" id="{F813A6C5-4965-ED89-1284-8C591CF70B1D}"/>
              </a:ext>
            </a:extLst>
          </p:cNvPr>
          <p:cNvSpPr/>
          <p:nvPr/>
        </p:nvSpPr>
        <p:spPr>
          <a:xfrm>
            <a:off x="8690224" y="2971942"/>
            <a:ext cx="338308" cy="19504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29E60FD7-F9D8-EEFA-D11A-6B9237C575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75026" t="11039" r="24115" b="80063"/>
          <a:stretch/>
        </p:blipFill>
        <p:spPr>
          <a:xfrm>
            <a:off x="11405315" y="3089894"/>
            <a:ext cx="121276" cy="177676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2" name="図 51" descr="屋内, 座る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3C5EB041-7C8C-076D-3DDD-1417621D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8" y="1584982"/>
            <a:ext cx="3372826" cy="1920294"/>
          </a:xfrm>
          <a:prstGeom prst="rect">
            <a:avLst/>
          </a:prstGeom>
        </p:spPr>
      </p:pic>
      <p:sp>
        <p:nvSpPr>
          <p:cNvPr id="53" name="右矢印 52">
            <a:extLst>
              <a:ext uri="{FF2B5EF4-FFF2-40B4-BE49-F238E27FC236}">
                <a16:creationId xmlns:a16="http://schemas.microsoft.com/office/drawing/2014/main" id="{DFF66E97-5892-41B4-7C0E-E8B921D1727C}"/>
              </a:ext>
            </a:extLst>
          </p:cNvPr>
          <p:cNvSpPr/>
          <p:nvPr/>
        </p:nvSpPr>
        <p:spPr>
          <a:xfrm rot="5400000">
            <a:off x="1778353" y="2882636"/>
            <a:ext cx="321969" cy="19504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スライド番号プレースホルダー 53">
            <a:extLst>
              <a:ext uri="{FF2B5EF4-FFF2-40B4-BE49-F238E27FC236}">
                <a16:creationId xmlns:a16="http://schemas.microsoft.com/office/drawing/2014/main" id="{04FC8814-B951-B5DB-AC99-E02E1F8D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2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560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8" grpId="0" animBg="1"/>
      <p:bldP spid="41" grpId="0" animBg="1"/>
      <p:bldP spid="42" grpId="0" animBg="1"/>
      <p:bldP spid="44" grpId="0" animBg="1"/>
      <p:bldP spid="48" grpId="0" animBg="1"/>
      <p:bldP spid="49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A5B63F-633B-2202-9078-21374960315A}"/>
              </a:ext>
            </a:extLst>
          </p:cNvPr>
          <p:cNvSpPr/>
          <p:nvPr/>
        </p:nvSpPr>
        <p:spPr>
          <a:xfrm>
            <a:off x="1038387" y="2328863"/>
            <a:ext cx="9996161" cy="1485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dirty="0">
                <a:solidFill>
                  <a:sysClr val="windowText" lastClr="000000"/>
                </a:solidFill>
              </a:rPr>
              <a:t>Performs well with only small amount of learning data</a:t>
            </a:r>
          </a:p>
          <a:p>
            <a:r>
              <a:rPr kumimoji="1" lang="ja-JP" altLang="en-US" sz="2400">
                <a:solidFill>
                  <a:sysClr val="windowText" lastClr="000000"/>
                </a:solidFill>
                <a:highlight>
                  <a:srgbClr val="00FFFF"/>
                </a:highlight>
              </a:rPr>
              <a:t>▼</a:t>
            </a:r>
            <a:r>
              <a:rPr kumimoji="1" lang="en-US" altLang="ja-JP" sz="2400" dirty="0">
                <a:solidFill>
                  <a:sysClr val="windowText" lastClr="000000"/>
                </a:solidFill>
                <a:highlight>
                  <a:srgbClr val="00FFFF"/>
                </a:highlight>
              </a:rPr>
              <a:t>Needs improvement in music containing multiple percussion sounds or mixed with musical instrument tones containing melodies</a:t>
            </a:r>
            <a:endParaRPr kumimoji="1" lang="ja-JP" altLang="en-US" sz="2400">
              <a:solidFill>
                <a:sysClr val="windowText" lastClr="000000"/>
              </a:solidFill>
              <a:highlight>
                <a:srgbClr val="00FFFF"/>
              </a:highlight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39D019-F27E-7290-84D8-99BF371E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Related works(1/2)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9D096C1-011F-797A-6329-6B912E0FD5F7}"/>
              </a:ext>
            </a:extLst>
          </p:cNvPr>
          <p:cNvSpPr/>
          <p:nvPr/>
        </p:nvSpPr>
        <p:spPr>
          <a:xfrm>
            <a:off x="3626725" y="1752602"/>
            <a:ext cx="4938549" cy="685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ysClr val="windowText" lastClr="000000"/>
                </a:solidFill>
              </a:rPr>
              <a:t>Methods based on NMF</a:t>
            </a:r>
            <a:endParaRPr kumimoji="1" lang="ja-JP" altLang="en-US" sz="3200">
              <a:solidFill>
                <a:sysClr val="windowText" lastClr="00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30D16B4-BD63-4BBF-DD2F-49F429900E07}"/>
              </a:ext>
            </a:extLst>
          </p:cNvPr>
          <p:cNvSpPr/>
          <p:nvPr/>
        </p:nvSpPr>
        <p:spPr>
          <a:xfrm>
            <a:off x="1097919" y="4581525"/>
            <a:ext cx="9996161" cy="132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dirty="0">
                <a:solidFill>
                  <a:sysClr val="windowText" lastClr="000000"/>
                </a:solidFill>
              </a:rPr>
              <a:t>Is most promising and boast high accuracy in acoustic signal analysis</a:t>
            </a:r>
          </a:p>
          <a:p>
            <a:r>
              <a:rPr kumimoji="1" lang="ja-JP" altLang="en-US" sz="2400">
                <a:solidFill>
                  <a:sysClr val="windowText" lastClr="000000"/>
                </a:solidFill>
                <a:highlight>
                  <a:srgbClr val="00FFFF"/>
                </a:highlight>
              </a:rPr>
              <a:t>▼</a:t>
            </a:r>
            <a:r>
              <a:rPr kumimoji="1" lang="en-US" altLang="ja-JP" sz="2400" dirty="0">
                <a:solidFill>
                  <a:sysClr val="windowText" lastClr="000000"/>
                </a:solidFill>
                <a:highlight>
                  <a:srgbClr val="00FFFF"/>
                </a:highlight>
              </a:rPr>
              <a:t>Needs large data set</a:t>
            </a:r>
            <a:endParaRPr kumimoji="1" lang="ja-JP" altLang="en-US" sz="2400">
              <a:solidFill>
                <a:sysClr val="windowText" lastClr="000000"/>
              </a:solidFill>
              <a:highlight>
                <a:srgbClr val="00FFFF"/>
              </a:highlight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45322C-BA5B-2EF4-DEEA-4E08319147E2}"/>
              </a:ext>
            </a:extLst>
          </p:cNvPr>
          <p:cNvSpPr/>
          <p:nvPr/>
        </p:nvSpPr>
        <p:spPr>
          <a:xfrm>
            <a:off x="3686257" y="4005264"/>
            <a:ext cx="4938549" cy="685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>
                <a:solidFill>
                  <a:sysClr val="windowText" lastClr="000000"/>
                </a:solidFill>
              </a:rPr>
              <a:t>Methods based on RNN</a:t>
            </a:r>
            <a:endParaRPr kumimoji="1" lang="ja-JP" altLang="en-US" sz="3200">
              <a:solidFill>
                <a:sysClr val="windowText" lastClr="000000"/>
              </a:solidFill>
            </a:endParaRPr>
          </a:p>
        </p:txBody>
      </p:sp>
      <p:sp>
        <p:nvSpPr>
          <p:cNvPr id="13" name="日付プレースホルダー 12">
            <a:extLst>
              <a:ext uri="{FF2B5EF4-FFF2-40B4-BE49-F238E27FC236}">
                <a16:creationId xmlns:a16="http://schemas.microsoft.com/office/drawing/2014/main" id="{3600DDBA-2D91-E3E9-B499-C404A0C2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FA5D68F7-8918-FE5F-B6A1-F3CF5884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EC204152-7ADF-2EDD-67CC-02FF6FC4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3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049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AA15E7-1596-955B-4D00-6282146F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Related works(2/2)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DECA8D-8CFD-A585-72A2-44259294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2023/9/7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5D9861-A47E-41AF-4099-E862039C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ja-JP"/>
              <a:t>Recognition of Drum Music using Sound and Video</a:t>
            </a:r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50C0DA-6B17-60D0-E475-FDE85F2244A3}"/>
              </a:ext>
            </a:extLst>
          </p:cNvPr>
          <p:cNvSpPr/>
          <p:nvPr/>
        </p:nvSpPr>
        <p:spPr>
          <a:xfrm>
            <a:off x="1033626" y="1514475"/>
            <a:ext cx="9939174" cy="16351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ysClr val="windowText" lastClr="000000"/>
                </a:solidFill>
              </a:rPr>
              <a:t>Most of the previous studies have used electronic drum sound sources or limited the music of the drum set containing only three percussion instruments; the hi-hat snare drum and bass drum</a:t>
            </a:r>
            <a:endParaRPr lang="ja-JP" altLang="en-US" sz="2800">
              <a:solidFill>
                <a:sysClr val="windowText" lastClr="00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3BF41D-73C8-4ED4-43A0-487E8C2704AB}"/>
              </a:ext>
            </a:extLst>
          </p:cNvPr>
          <p:cNvSpPr/>
          <p:nvPr/>
        </p:nvSpPr>
        <p:spPr>
          <a:xfrm>
            <a:off x="1126413" y="3225801"/>
            <a:ext cx="9939174" cy="107314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ysClr val="windowText" lastClr="000000"/>
                </a:solidFill>
              </a:rPr>
              <a:t>▷</a:t>
            </a:r>
            <a:r>
              <a:rPr lang="en-US" altLang="ja-JP" sz="2800" dirty="0">
                <a:solidFill>
                  <a:sysClr val="windowText" lastClr="000000"/>
                </a:solidFill>
              </a:rPr>
              <a:t>It is difficult to identify drum sound only by sound because it changes sound by how or who plays</a:t>
            </a:r>
            <a:endParaRPr lang="ja-JP" altLang="en-US" sz="2800">
              <a:solidFill>
                <a:sysClr val="windowText" lastClr="00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2FB7FEC-43A8-E22B-66CD-588F45CFA459}"/>
              </a:ext>
            </a:extLst>
          </p:cNvPr>
          <p:cNvSpPr/>
          <p:nvPr/>
        </p:nvSpPr>
        <p:spPr>
          <a:xfrm>
            <a:off x="838200" y="4375151"/>
            <a:ext cx="10134599" cy="14684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ysClr val="windowText" lastClr="000000"/>
                </a:solidFill>
              </a:rPr>
              <a:t>We propose a method to increase the accuracy of the automatic drum music scoring including </a:t>
            </a:r>
            <a:r>
              <a:rPr lang="en-US" altLang="ja-JP" sz="2800" b="1">
                <a:solidFill>
                  <a:sysClr val="windowText" lastClr="000000"/>
                </a:solidFill>
              </a:rPr>
              <a:t>9 instruments by </a:t>
            </a:r>
            <a:r>
              <a:rPr lang="en-US" altLang="ja-JP" sz="2800" b="1" dirty="0">
                <a:solidFill>
                  <a:sysClr val="windowText" lastClr="000000"/>
                </a:solidFill>
              </a:rPr>
              <a:t>using both sound and video of a drum performance</a:t>
            </a:r>
            <a:endParaRPr kumimoji="1" lang="ja-JP" altLang="en-US" sz="2800" b="1">
              <a:solidFill>
                <a:sysClr val="windowText" lastClr="000000"/>
              </a:solidFill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6235C3F-E73B-04C5-3010-33D82640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4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103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屈折矢印 50">
            <a:extLst>
              <a:ext uri="{FF2B5EF4-FFF2-40B4-BE49-F238E27FC236}">
                <a16:creationId xmlns:a16="http://schemas.microsoft.com/office/drawing/2014/main" id="{7DCF5485-CA2E-BCC3-4E9E-D0B4008971C6}"/>
              </a:ext>
            </a:extLst>
          </p:cNvPr>
          <p:cNvSpPr/>
          <p:nvPr/>
        </p:nvSpPr>
        <p:spPr>
          <a:xfrm rot="16200000" flipH="1">
            <a:off x="7402830" y="3123885"/>
            <a:ext cx="4591846" cy="1390489"/>
          </a:xfrm>
          <a:prstGeom prst="bentUpArrow">
            <a:avLst>
              <a:gd name="adj1" fmla="val 37330"/>
              <a:gd name="adj2" fmla="val 35275"/>
              <a:gd name="adj3" fmla="val 3630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屈折矢印 49">
            <a:extLst>
              <a:ext uri="{FF2B5EF4-FFF2-40B4-BE49-F238E27FC236}">
                <a16:creationId xmlns:a16="http://schemas.microsoft.com/office/drawing/2014/main" id="{53BC2FBB-D3C8-F40C-4123-F7C6E5E11E5F}"/>
              </a:ext>
            </a:extLst>
          </p:cNvPr>
          <p:cNvSpPr/>
          <p:nvPr/>
        </p:nvSpPr>
        <p:spPr>
          <a:xfrm rot="5400000">
            <a:off x="197324" y="3123885"/>
            <a:ext cx="4591846" cy="1390489"/>
          </a:xfrm>
          <a:prstGeom prst="bentUpArrow">
            <a:avLst>
              <a:gd name="adj1" fmla="val 37330"/>
              <a:gd name="adj2" fmla="val 35275"/>
              <a:gd name="adj3" fmla="val 3630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1B6D0B8-6D75-D8F7-459B-C5A9362A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Overview of proposed method</a:t>
            </a:r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CB819D4-3770-2FBE-776B-DF238A63D77E}"/>
              </a:ext>
            </a:extLst>
          </p:cNvPr>
          <p:cNvSpPr/>
          <p:nvPr/>
        </p:nvSpPr>
        <p:spPr>
          <a:xfrm>
            <a:off x="1033626" y="1690688"/>
            <a:ext cx="4605174" cy="6667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ysClr val="windowText" lastClr="000000"/>
                </a:solidFill>
              </a:rPr>
              <a:t>Input WAV file(22050Hz 16bit mono)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9ED07BD-AFB7-122E-4FB2-9B25EFD923D1}"/>
              </a:ext>
            </a:extLst>
          </p:cNvPr>
          <p:cNvSpPr/>
          <p:nvPr/>
        </p:nvSpPr>
        <p:spPr>
          <a:xfrm>
            <a:off x="6553202" y="1690688"/>
            <a:ext cx="4605174" cy="6667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ysClr val="windowText" lastClr="000000"/>
                </a:solidFill>
              </a:rPr>
              <a:t>Input MP4file(30fps 3840*2160)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E1A4775-1EFD-91BB-06B2-837A714A62F7}"/>
              </a:ext>
            </a:extLst>
          </p:cNvPr>
          <p:cNvSpPr/>
          <p:nvPr/>
        </p:nvSpPr>
        <p:spPr>
          <a:xfrm>
            <a:off x="1033626" y="2509837"/>
            <a:ext cx="4605174" cy="6667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ysClr val="windowText" lastClr="000000"/>
                </a:solidFill>
              </a:rPr>
              <a:t>STFT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2550568-DB3E-3469-EF8E-D32FDB0B2FF4}"/>
              </a:ext>
            </a:extLst>
          </p:cNvPr>
          <p:cNvSpPr/>
          <p:nvPr/>
        </p:nvSpPr>
        <p:spPr>
          <a:xfrm>
            <a:off x="6553202" y="2512219"/>
            <a:ext cx="4605174" cy="6667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ysClr val="windowText" lastClr="000000"/>
                </a:solidFill>
              </a:rPr>
              <a:t>Binarize every frame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2E44EA0-E79F-B7B6-4DC0-A6B6405F9903}"/>
              </a:ext>
            </a:extLst>
          </p:cNvPr>
          <p:cNvSpPr/>
          <p:nvPr/>
        </p:nvSpPr>
        <p:spPr>
          <a:xfrm>
            <a:off x="1033626" y="3331368"/>
            <a:ext cx="4605174" cy="6667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ysClr val="windowText" lastClr="000000"/>
                </a:solidFill>
              </a:rPr>
              <a:t>Detect onset time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40CFCF6-7A71-4C4C-0DB3-062DC3556BA9}"/>
              </a:ext>
            </a:extLst>
          </p:cNvPr>
          <p:cNvSpPr/>
          <p:nvPr/>
        </p:nvSpPr>
        <p:spPr>
          <a:xfrm>
            <a:off x="6553202" y="3331368"/>
            <a:ext cx="4605174" cy="6667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ysClr val="windowText" lastClr="000000"/>
                </a:solidFill>
              </a:rPr>
              <a:t>Put median filter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53976C4-D4AF-3761-9471-AAE6DAAE6137}"/>
              </a:ext>
            </a:extLst>
          </p:cNvPr>
          <p:cNvSpPr/>
          <p:nvPr/>
        </p:nvSpPr>
        <p:spPr>
          <a:xfrm>
            <a:off x="1033626" y="4152899"/>
            <a:ext cx="4605174" cy="7905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ysClr val="windowText" lastClr="000000"/>
                </a:solidFill>
              </a:rPr>
              <a:t>Classify the type of each instruments based on its frequency response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66B993D5-14D6-B0FC-77E8-D427FD2692AA}"/>
              </a:ext>
            </a:extLst>
          </p:cNvPr>
          <p:cNvSpPr/>
          <p:nvPr/>
        </p:nvSpPr>
        <p:spPr>
          <a:xfrm>
            <a:off x="6553202" y="4155281"/>
            <a:ext cx="4605174" cy="79057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ysClr val="windowText" lastClr="000000"/>
                </a:solidFill>
              </a:rPr>
              <a:t>Detect overlap between area of instruments and marker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3EBEC41-204E-9AA5-1A47-F96FFDDE705A}"/>
              </a:ext>
            </a:extLst>
          </p:cNvPr>
          <p:cNvSpPr/>
          <p:nvPr/>
        </p:nvSpPr>
        <p:spPr>
          <a:xfrm>
            <a:off x="3793413" y="5264942"/>
            <a:ext cx="4605174" cy="6667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ysClr val="windowText" lastClr="000000"/>
                </a:solidFill>
              </a:rPr>
              <a:t>Output the combined result of each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55" name="日付プレースホルダー 54">
            <a:extLst>
              <a:ext uri="{FF2B5EF4-FFF2-40B4-BE49-F238E27FC236}">
                <a16:creationId xmlns:a16="http://schemas.microsoft.com/office/drawing/2014/main" id="{3318DF2A-ED9C-CA5C-E6BC-ECA8E6A3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56" name="フッター プレースホルダー 55">
            <a:extLst>
              <a:ext uri="{FF2B5EF4-FFF2-40B4-BE49-F238E27FC236}">
                <a16:creationId xmlns:a16="http://schemas.microsoft.com/office/drawing/2014/main" id="{4A8D1E20-FE4A-834A-88CE-92978A44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837EC38D-FA33-E891-5CA3-2AF4624C315E}"/>
              </a:ext>
            </a:extLst>
          </p:cNvPr>
          <p:cNvSpPr/>
          <p:nvPr/>
        </p:nvSpPr>
        <p:spPr>
          <a:xfrm>
            <a:off x="3793413" y="1669256"/>
            <a:ext cx="4605174" cy="33242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</a:rPr>
              <a:t>We used video analysis to overcome the disadvantages of methods that analyze with </a:t>
            </a:r>
            <a:r>
              <a:rPr lang="en-US" altLang="ja-JP" sz="2400" dirty="0">
                <a:solidFill>
                  <a:sysClr val="windowText" lastClr="000000"/>
                </a:solidFill>
              </a:rPr>
              <a:t>only </a:t>
            </a:r>
            <a:r>
              <a:rPr kumimoji="1" lang="en-US" altLang="ja-JP" sz="2400" dirty="0">
                <a:solidFill>
                  <a:sysClr val="windowText" lastClr="000000"/>
                </a:solidFill>
              </a:rPr>
              <a:t>acoustic signals has, such as the difficulty of classifying percussion instruments which has similar frequency peaks </a:t>
            </a:r>
            <a:endParaRPr kumimoji="1" lang="ja-JP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61" name="スライド番号プレースホルダー 60">
            <a:extLst>
              <a:ext uri="{FF2B5EF4-FFF2-40B4-BE49-F238E27FC236}">
                <a16:creationId xmlns:a16="http://schemas.microsoft.com/office/drawing/2014/main" id="{A5B030E5-2CE5-D639-BA74-73475A63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5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8094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下矢印 11">
            <a:extLst>
              <a:ext uri="{FF2B5EF4-FFF2-40B4-BE49-F238E27FC236}">
                <a16:creationId xmlns:a16="http://schemas.microsoft.com/office/drawing/2014/main" id="{559CD490-85C0-6764-AD8C-ADA83DE5D624}"/>
              </a:ext>
            </a:extLst>
          </p:cNvPr>
          <p:cNvSpPr/>
          <p:nvPr/>
        </p:nvSpPr>
        <p:spPr>
          <a:xfrm>
            <a:off x="2668313" y="1428210"/>
            <a:ext cx="1335800" cy="2809622"/>
          </a:xfrm>
          <a:prstGeom prst="downArrow">
            <a:avLst>
              <a:gd name="adj1" fmla="val 50000"/>
              <a:gd name="adj2" fmla="val 26852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49F629-7890-F06A-BD23-1492E5FE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Acoustic signal processing(1/2) 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1624FF6-159C-22F9-C53E-8634D2628635}"/>
              </a:ext>
            </a:extLst>
          </p:cNvPr>
          <p:cNvSpPr/>
          <p:nvPr/>
        </p:nvSpPr>
        <p:spPr>
          <a:xfrm>
            <a:off x="1033626" y="1633402"/>
            <a:ext cx="4605174" cy="9207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</a:rPr>
              <a:t>STFT the acoustic signal then make a power spectrogram</a:t>
            </a:r>
            <a:endParaRPr kumimoji="1" lang="ja-JP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10F675-B7F0-894F-5762-A107BE4A9773}"/>
              </a:ext>
            </a:extLst>
          </p:cNvPr>
          <p:cNvSpPr/>
          <p:nvPr/>
        </p:nvSpPr>
        <p:spPr>
          <a:xfrm>
            <a:off x="1033626" y="2762249"/>
            <a:ext cx="4605174" cy="9207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ysClr val="windowText" lastClr="000000"/>
                </a:solidFill>
              </a:rPr>
              <a:t>Detect the onset timing from the peak of onset strength</a:t>
            </a:r>
            <a:endParaRPr kumimoji="1" lang="ja-JP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EC41063-5684-F837-A5CE-772DF1BE1AE3}"/>
              </a:ext>
            </a:extLst>
          </p:cNvPr>
          <p:cNvSpPr/>
          <p:nvPr/>
        </p:nvSpPr>
        <p:spPr>
          <a:xfrm>
            <a:off x="1033626" y="4233853"/>
            <a:ext cx="4605174" cy="17097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ysClr val="windowText" lastClr="000000"/>
                </a:solidFill>
              </a:rPr>
              <a:t>Classify which instrument is sounded by checking the frequency peak on the onset timing</a:t>
            </a:r>
            <a:endParaRPr kumimoji="1" lang="ja-JP" altLang="en-US" sz="2400">
              <a:solidFill>
                <a:sysClr val="windowText" lastClr="000000"/>
              </a:solidFill>
            </a:endParaRPr>
          </a:p>
        </p:txBody>
      </p:sp>
      <p:sp>
        <p:nvSpPr>
          <p:cNvPr id="16" name="日付プレースホルダー 15">
            <a:extLst>
              <a:ext uri="{FF2B5EF4-FFF2-40B4-BE49-F238E27FC236}">
                <a16:creationId xmlns:a16="http://schemas.microsoft.com/office/drawing/2014/main" id="{75E39B8D-398D-9428-580B-38E224443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17" name="フッター プレースホルダー 16">
            <a:extLst>
              <a:ext uri="{FF2B5EF4-FFF2-40B4-BE49-F238E27FC236}">
                <a16:creationId xmlns:a16="http://schemas.microsoft.com/office/drawing/2014/main" id="{87A62839-26FD-D73E-A48D-1ED63643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5EDC5F72-D54B-1DF8-0DED-3E2A7E97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26" y="1342757"/>
            <a:ext cx="5866842" cy="1325563"/>
          </a:xfrm>
          <a:prstGeom prst="rect">
            <a:avLst/>
          </a:prstGeom>
        </p:spPr>
      </p:pic>
      <p:pic>
        <p:nvPicPr>
          <p:cNvPr id="9" name="図 8" descr="グラフ, ヒストグラム&#10;&#10;自動的に生成された説明">
            <a:extLst>
              <a:ext uri="{FF2B5EF4-FFF2-40B4-BE49-F238E27FC236}">
                <a16:creationId xmlns:a16="http://schemas.microsoft.com/office/drawing/2014/main" id="{4723B5DB-53CB-06AD-11D4-8ACD57184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08761"/>
            <a:ext cx="5509489" cy="1357525"/>
          </a:xfrm>
          <a:prstGeom prst="rect">
            <a:avLst/>
          </a:prstGeom>
        </p:spPr>
      </p:pic>
      <p:pic>
        <p:nvPicPr>
          <p:cNvPr id="18" name="図 17" descr="グラフ, 折れ線グラフ&#10;&#10;自動的に生成された説明">
            <a:extLst>
              <a:ext uri="{FF2B5EF4-FFF2-40B4-BE49-F238E27FC236}">
                <a16:creationId xmlns:a16="http://schemas.microsoft.com/office/drawing/2014/main" id="{3AE23E4A-1217-6E33-659D-09D19A3AD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53"/>
          <a:stretch/>
        </p:blipFill>
        <p:spPr>
          <a:xfrm>
            <a:off x="5645228" y="4338369"/>
            <a:ext cx="6444137" cy="1473815"/>
          </a:xfrm>
          <a:prstGeom prst="rect">
            <a:avLst/>
          </a:prstGeom>
        </p:spPr>
      </p:pic>
      <p:sp>
        <p:nvSpPr>
          <p:cNvPr id="20" name="スライド番号プレースホルダー 19">
            <a:extLst>
              <a:ext uri="{FF2B5EF4-FFF2-40B4-BE49-F238E27FC236}">
                <a16:creationId xmlns:a16="http://schemas.microsoft.com/office/drawing/2014/main" id="{29FDD9BF-CEC9-D239-1F86-5B2040D6D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6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0257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  <p:bldP spid="5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BCA464-C1C2-CF4C-6C17-6720452F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Acoustic signal processing(2/2) </a:t>
            </a:r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F1FFBD-2221-ED62-44E4-31ED2B6C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/>
              <a:t>2023/9/7</a:t>
            </a:r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BBDFB7-BF56-ED6A-2CB0-AC17C944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 altLang="ja-JP"/>
              <a:t>Recognition of Drum Music using Sound and Video</a:t>
            </a:r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773AC8-EA78-EDC2-616C-20B83220B55F}"/>
              </a:ext>
            </a:extLst>
          </p:cNvPr>
          <p:cNvSpPr/>
          <p:nvPr/>
        </p:nvSpPr>
        <p:spPr>
          <a:xfrm>
            <a:off x="1033626" y="1508017"/>
            <a:ext cx="5314238" cy="28898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ysClr val="windowText" lastClr="000000"/>
                </a:solidFill>
              </a:rPr>
              <a:t>The instrument tha</a:t>
            </a:r>
            <a:r>
              <a:rPr lang="en-US" altLang="ja-JP" sz="2800" dirty="0">
                <a:solidFill>
                  <a:sysClr val="windowText" lastClr="000000"/>
                </a:solidFill>
              </a:rPr>
              <a:t>t has sounded on the onset timing are selected by checking if it has a frequency peak of any instrument which we have previously investigated</a:t>
            </a:r>
            <a:endParaRPr kumimoji="1" lang="ja-JP" altLang="en-US" sz="2800">
              <a:solidFill>
                <a:sysClr val="windowText" lastClr="000000"/>
              </a:solidFill>
            </a:endParaRPr>
          </a:p>
        </p:txBody>
      </p:sp>
      <p:graphicFrame>
        <p:nvGraphicFramePr>
          <p:cNvPr id="8" name="表 13">
            <a:extLst>
              <a:ext uri="{FF2B5EF4-FFF2-40B4-BE49-F238E27FC236}">
                <a16:creationId xmlns:a16="http://schemas.microsoft.com/office/drawing/2014/main" id="{B8C0E9F3-58BC-2C67-617A-60C32E541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509809"/>
              </p:ext>
            </p:extLst>
          </p:nvPr>
        </p:nvGraphicFramePr>
        <p:xfrm>
          <a:off x="6607502" y="1964642"/>
          <a:ext cx="5181134" cy="3978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567">
                  <a:extLst>
                    <a:ext uri="{9D8B030D-6E8A-4147-A177-3AD203B41FA5}">
                      <a16:colId xmlns:a16="http://schemas.microsoft.com/office/drawing/2014/main" val="4141653241"/>
                    </a:ext>
                  </a:extLst>
                </a:gridCol>
                <a:gridCol w="2590567">
                  <a:extLst>
                    <a:ext uri="{9D8B030D-6E8A-4147-A177-3AD203B41FA5}">
                      <a16:colId xmlns:a16="http://schemas.microsoft.com/office/drawing/2014/main" val="1400029458"/>
                    </a:ext>
                  </a:extLst>
                </a:gridCol>
              </a:tblGrid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Instrument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Frequency peak(Hz)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551030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Bass drum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75</a:t>
                      </a:r>
                      <a:endParaRPr kumimoji="1" lang="ja-JP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3372779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Snare drum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194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22317512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High tom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269</a:t>
                      </a:r>
                      <a:endParaRPr kumimoji="1" lang="ja-JP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30439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Low tom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258</a:t>
                      </a:r>
                      <a:endParaRPr kumimoji="1" lang="ja-JP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641044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Floor tom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86</a:t>
                      </a:r>
                      <a:endParaRPr kumimoji="1" lang="ja-JP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28586907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Hi-hat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355</a:t>
                      </a:r>
                      <a:endParaRPr kumimoji="1" lang="ja-JP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08988930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Crash cymbal L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516</a:t>
                      </a:r>
                      <a:endParaRPr kumimoji="1" lang="ja-JP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4679086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Crash cymbal R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613</a:t>
                      </a:r>
                      <a:endParaRPr kumimoji="1" lang="ja-JP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1145039"/>
                  </a:ext>
                </a:extLst>
              </a:tr>
              <a:tr h="3978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Ride cymbal</a:t>
                      </a:r>
                      <a:endParaRPr kumimoji="1" lang="ja-JP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839</a:t>
                      </a:r>
                      <a:endParaRPr kumimoji="1" lang="ja-JP" altLang="en-US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6193"/>
                  </a:ext>
                </a:extLst>
              </a:tr>
            </a:tbl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B5EA9E-4ABF-E26D-EB46-20B4AB567F75}"/>
              </a:ext>
            </a:extLst>
          </p:cNvPr>
          <p:cNvSpPr txBox="1"/>
          <p:nvPr/>
        </p:nvSpPr>
        <p:spPr>
          <a:xfrm>
            <a:off x="6347864" y="1428210"/>
            <a:ext cx="5700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/>
              <a:t>Frequency peak of each instruments</a:t>
            </a:r>
            <a:endParaRPr kumimoji="1" lang="ja-JP" altLang="en-US" sz="2400"/>
          </a:p>
        </p:txBody>
      </p:sp>
      <p:pic>
        <p:nvPicPr>
          <p:cNvPr id="10" name="図 9" descr="グラフ, 折れ線グラフ&#10;&#10;自動的に生成された説明">
            <a:extLst>
              <a:ext uri="{FF2B5EF4-FFF2-40B4-BE49-F238E27FC236}">
                <a16:creationId xmlns:a16="http://schemas.microsoft.com/office/drawing/2014/main" id="{A24830FF-52F6-B0EA-2AA9-AFA489F54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8" r="7753" b="5553"/>
          <a:stretch/>
        </p:blipFill>
        <p:spPr>
          <a:xfrm>
            <a:off x="403364" y="4358775"/>
            <a:ext cx="6204138" cy="1659584"/>
          </a:xfrm>
          <a:prstGeom prst="rect">
            <a:avLst/>
          </a:prstGeom>
        </p:spPr>
      </p:pic>
      <p:sp>
        <p:nvSpPr>
          <p:cNvPr id="11" name="ドーナツ 10">
            <a:extLst>
              <a:ext uri="{FF2B5EF4-FFF2-40B4-BE49-F238E27FC236}">
                <a16:creationId xmlns:a16="http://schemas.microsoft.com/office/drawing/2014/main" id="{FB2C667B-8D20-B39E-08FB-C31909797E9A}"/>
              </a:ext>
            </a:extLst>
          </p:cNvPr>
          <p:cNvSpPr/>
          <p:nvPr/>
        </p:nvSpPr>
        <p:spPr>
          <a:xfrm>
            <a:off x="1981200" y="4485595"/>
            <a:ext cx="640080" cy="640080"/>
          </a:xfrm>
          <a:prstGeom prst="donut">
            <a:avLst>
              <a:gd name="adj" fmla="val 5888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B091B2D-9037-FE83-5647-31D2DF0D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7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794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57E29F-56B8-794F-4716-9A166642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Video analysis(1/5)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C5A1306-30D3-A0E3-2B1E-72CFACF5D15C}"/>
              </a:ext>
            </a:extLst>
          </p:cNvPr>
          <p:cNvSpPr/>
          <p:nvPr/>
        </p:nvSpPr>
        <p:spPr>
          <a:xfrm>
            <a:off x="1033626" y="1514475"/>
            <a:ext cx="9939174" cy="84296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ysClr val="windowText" lastClr="000000"/>
                </a:solidFill>
              </a:rPr>
              <a:t>Binarize each frame of the video by the color of the marker on the drum stick and others </a:t>
            </a:r>
            <a:endParaRPr kumimoji="1" lang="ja-JP" altLang="en-US" sz="2800">
              <a:solidFill>
                <a:sysClr val="windowText" lastClr="0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1523D4E-8F37-CEE3-9B6D-08BB7C87F034}"/>
              </a:ext>
            </a:extLst>
          </p:cNvPr>
          <p:cNvSpPr txBox="1"/>
          <p:nvPr/>
        </p:nvSpPr>
        <p:spPr>
          <a:xfrm>
            <a:off x="730471" y="2542913"/>
            <a:ext cx="478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Image while playing the drum</a:t>
            </a:r>
            <a:endParaRPr kumimoji="1" lang="ja-JP" altLang="en-US" sz="24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C7266F1-86E8-71FA-6FAE-F3414CFB9CCE}"/>
              </a:ext>
            </a:extLst>
          </p:cNvPr>
          <p:cNvSpPr txBox="1"/>
          <p:nvPr/>
        </p:nvSpPr>
        <p:spPr>
          <a:xfrm>
            <a:off x="6680144" y="2542913"/>
            <a:ext cx="478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After binarization</a:t>
            </a:r>
            <a:endParaRPr kumimoji="1" lang="ja-JP" altLang="en-US" sz="2400"/>
          </a:p>
        </p:txBody>
      </p:sp>
      <p:sp>
        <p:nvSpPr>
          <p:cNvPr id="12" name="日付プレースホルダー 11">
            <a:extLst>
              <a:ext uri="{FF2B5EF4-FFF2-40B4-BE49-F238E27FC236}">
                <a16:creationId xmlns:a16="http://schemas.microsoft.com/office/drawing/2014/main" id="{B57BABAB-B098-BAC2-214F-2D5BB3E68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2023/9/7</a:t>
            </a:r>
            <a:endParaRPr kumimoji="1" lang="ja-JP" altLang="en-US"/>
          </a:p>
        </p:txBody>
      </p:sp>
      <p:sp>
        <p:nvSpPr>
          <p:cNvPr id="13" name="フッター プレースホルダー 12">
            <a:extLst>
              <a:ext uri="{FF2B5EF4-FFF2-40B4-BE49-F238E27FC236}">
                <a16:creationId xmlns:a16="http://schemas.microsoft.com/office/drawing/2014/main" id="{FC589D66-E1BB-D76C-134F-B7D5AE9A1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Recognition of Drum Music using Sound and Video</a:t>
            </a:r>
            <a:endParaRPr kumimoji="1" lang="ja-JP" altLang="en-US"/>
          </a:p>
        </p:txBody>
      </p:sp>
      <p:pic>
        <p:nvPicPr>
          <p:cNvPr id="19" name="図 18" descr="屋内, 座る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1EFB4754-5CE3-61D9-A0B3-C64B2E78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72" y="3004578"/>
            <a:ext cx="5621184" cy="3161916"/>
          </a:xfrm>
          <a:prstGeom prst="rect">
            <a:avLst/>
          </a:prstGeom>
        </p:spPr>
      </p:pic>
      <p:pic>
        <p:nvPicPr>
          <p:cNvPr id="21" name="図 20" descr="夜に光っている星&#10;&#10;自動的に生成された説明">
            <a:extLst>
              <a:ext uri="{FF2B5EF4-FFF2-40B4-BE49-F238E27FC236}">
                <a16:creationId xmlns:a16="http://schemas.microsoft.com/office/drawing/2014/main" id="{20C41014-7750-D6E9-45BB-3A8605B5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245" y="3004579"/>
            <a:ext cx="5621183" cy="3161915"/>
          </a:xfrm>
          <a:prstGeom prst="rect">
            <a:avLst/>
          </a:prstGeom>
        </p:spPr>
      </p:pic>
      <p:sp>
        <p:nvSpPr>
          <p:cNvPr id="22" name="スライド番号プレースホルダー 21">
            <a:extLst>
              <a:ext uri="{FF2B5EF4-FFF2-40B4-BE49-F238E27FC236}">
                <a16:creationId xmlns:a16="http://schemas.microsoft.com/office/drawing/2014/main" id="{764A2C40-7DA7-4F10-3347-834F89C4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3E03F-B7B3-1B4E-86E8-9840FAD58758}" type="slidenum">
              <a:rPr lang="ja-JP" altLang="en-US" smtClean="0"/>
              <a:pPr/>
              <a:t>8</a:t>
            </a:fld>
            <a:r>
              <a:rPr lang="en-US" altLang="ja-JP"/>
              <a:t>/17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349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48071</TotalTime>
  <Words>2107</Words>
  <Application>Microsoft Macintosh PowerPoint</Application>
  <PresentationFormat>ワイド画面</PresentationFormat>
  <Paragraphs>634</Paragraphs>
  <Slides>24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游ゴシック</vt:lpstr>
      <vt:lpstr>游ゴシック Light</vt:lpstr>
      <vt:lpstr>Arial</vt:lpstr>
      <vt:lpstr>Cambria Math</vt:lpstr>
      <vt:lpstr>Office テーマ</vt:lpstr>
      <vt:lpstr>Recognition of Drum Music using Sound and Video</vt:lpstr>
      <vt:lpstr>Introduction(1/2)</vt:lpstr>
      <vt:lpstr>Introduction(2/2)</vt:lpstr>
      <vt:lpstr>Related works(1/2)</vt:lpstr>
      <vt:lpstr>Related works(2/2)</vt:lpstr>
      <vt:lpstr>Overview of proposed method</vt:lpstr>
      <vt:lpstr>Acoustic signal processing(1/2) </vt:lpstr>
      <vt:lpstr>Acoustic signal processing(2/2) </vt:lpstr>
      <vt:lpstr>Video analysis(1/5)</vt:lpstr>
      <vt:lpstr>Video analysis(2/5)</vt:lpstr>
      <vt:lpstr>Video analysis(3/5)</vt:lpstr>
      <vt:lpstr>Video analysis(4/5)</vt:lpstr>
      <vt:lpstr>Video analysis(5/5)</vt:lpstr>
      <vt:lpstr>Performance evaluation(1/4)</vt:lpstr>
      <vt:lpstr>Performance evaluation(2/4)</vt:lpstr>
      <vt:lpstr>Performance evaluation(3/4)</vt:lpstr>
      <vt:lpstr>Performance evaluation(4/4)</vt:lpstr>
      <vt:lpstr>Conclusion</vt:lpstr>
      <vt:lpstr>Spare slides from now on</vt:lpstr>
      <vt:lpstr>Conclusion</vt:lpstr>
      <vt:lpstr>Performance evaluation</vt:lpstr>
      <vt:lpstr>Non-negative Matrix Factorization</vt:lpstr>
      <vt:lpstr>Music Recognition using RNN</vt:lpstr>
      <vt:lpstr>Short-Time Fourier Transform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Recognition of Drum Music using Sound and Video</dc:title>
  <dc:creator>原　広大</dc:creator>
  <cp:lastModifiedBy>原　広大</cp:lastModifiedBy>
  <cp:revision>25</cp:revision>
  <dcterms:created xsi:type="dcterms:W3CDTF">2023-07-29T06:25:54Z</dcterms:created>
  <dcterms:modified xsi:type="dcterms:W3CDTF">2024-04-04T10:37:50Z</dcterms:modified>
</cp:coreProperties>
</file>